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notesMasterIdLst>
    <p:notesMasterId r:id="rId28"/>
  </p:notesMasterIdLst>
  <p:sldIdLst>
    <p:sldId id="256" r:id="rId3"/>
    <p:sldId id="260" r:id="rId4"/>
    <p:sldId id="261" r:id="rId5"/>
    <p:sldId id="262" r:id="rId6"/>
    <p:sldId id="259" r:id="rId7"/>
    <p:sldId id="264" r:id="rId8"/>
    <p:sldId id="263" r:id="rId9"/>
    <p:sldId id="257" r:id="rId10"/>
    <p:sldId id="265" r:id="rId11"/>
    <p:sldId id="269" r:id="rId12"/>
    <p:sldId id="266" r:id="rId13"/>
    <p:sldId id="270" r:id="rId14"/>
    <p:sldId id="267" r:id="rId15"/>
    <p:sldId id="1076" r:id="rId16"/>
    <p:sldId id="1071" r:id="rId17"/>
    <p:sldId id="1069" r:id="rId18"/>
    <p:sldId id="1075" r:id="rId19"/>
    <p:sldId id="1074" r:id="rId20"/>
    <p:sldId id="1039" r:id="rId21"/>
    <p:sldId id="1081" r:id="rId22"/>
    <p:sldId id="1082" r:id="rId23"/>
    <p:sldId id="1083" r:id="rId24"/>
    <p:sldId id="271" r:id="rId25"/>
    <p:sldId id="350" r:id="rId26"/>
    <p:sldId id="107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CCF58-0216-4238-91BD-99BABFB22D54}" v="5" dt="2026-06-08T12:03:29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25A22-229B-43B8-A1FA-B2DA30502BEF}" type="datetimeFigureOut">
              <a:t>09/06/2026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B40D4-6021-43D0-9EEF-94D5EC53352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28352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40D4-6021-43D0-9EEF-94D5EC53352C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4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  <a:p>
            <a:r>
              <a:rPr lang="fr-FR">
                <a:ea typeface="Calibri"/>
                <a:cs typeface="Calibri"/>
              </a:rPr>
              <a:t>Hoe </a:t>
            </a:r>
            <a:r>
              <a:rPr lang="fr-FR" err="1">
                <a:ea typeface="Calibri"/>
                <a:cs typeface="Calibri"/>
              </a:rPr>
              <a:t>zich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beschermen</a:t>
            </a:r>
            <a:r>
              <a:rPr lang="fr-FR">
                <a:ea typeface="Calibri"/>
                <a:cs typeface="Calibri"/>
              </a:rPr>
              <a:t>?</a:t>
            </a:r>
          </a:p>
          <a:p>
            <a:r>
              <a:rPr lang="fr-FR"/>
              <a:t>Affiches in de </a:t>
            </a:r>
            <a:r>
              <a:rPr lang="fr-FR" err="1"/>
              <a:t>wachtzaal</a:t>
            </a:r>
            <a:r>
              <a:rPr lang="fr-FR"/>
              <a:t> met </a:t>
            </a:r>
            <a:r>
              <a:rPr lang="fr-FR" err="1"/>
              <a:t>algemene</a:t>
            </a:r>
            <a:r>
              <a:rPr lang="fr-FR"/>
              <a:t> </a:t>
            </a:r>
            <a:r>
              <a:rPr lang="fr-FR" err="1"/>
              <a:t>berichtjes</a:t>
            </a:r>
            <a:endParaRPr lang="fr-FR" err="1">
              <a:ea typeface="Calibri"/>
              <a:cs typeface="Calibri"/>
            </a:endParaRPr>
          </a:p>
          <a:p>
            <a:r>
              <a:rPr lang="fr-FR" err="1">
                <a:ea typeface="Calibri"/>
                <a:cs typeface="Calibri"/>
              </a:rPr>
              <a:t>Vandaag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gaat</a:t>
            </a:r>
            <a:r>
              <a:rPr lang="fr-FR">
                <a:ea typeface="Calibri"/>
                <a:cs typeface="Calibri"/>
              </a:rPr>
              <a:t> onze </a:t>
            </a:r>
            <a:r>
              <a:rPr lang="fr-FR" err="1">
                <a:ea typeface="Calibri"/>
                <a:cs typeface="Calibri"/>
              </a:rPr>
              <a:t>voortsel</a:t>
            </a:r>
            <a:r>
              <a:rPr lang="fr-FR">
                <a:ea typeface="Calibri"/>
                <a:cs typeface="Calibri"/>
              </a:rPr>
              <a:t> op </a:t>
            </a:r>
            <a:r>
              <a:rPr lang="fr-FR" err="1">
                <a:ea typeface="Calibri"/>
                <a:cs typeface="Calibri"/>
              </a:rPr>
              <a:t>ebol</a:t>
            </a:r>
            <a:r>
              <a:rPr lang="fr-FR" err="1"/>
              <a:t>a</a:t>
            </a:r>
            <a:r>
              <a:rPr lang="fr-FR">
                <a:ea typeface="Calibri"/>
                <a:cs typeface="Calibri"/>
              </a:rPr>
              <a:t> en mers maar morgen kan het op </a:t>
            </a:r>
            <a:r>
              <a:rPr lang="fr-FR" err="1">
                <a:ea typeface="Calibri"/>
                <a:cs typeface="Calibri"/>
              </a:rPr>
              <a:t>een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andere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pathogeen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zijn</a:t>
            </a:r>
            <a:r>
              <a:rPr lang="fr-FR">
                <a:ea typeface="Calibri"/>
                <a:cs typeface="Calibri"/>
              </a:rPr>
              <a:t>, </a:t>
            </a:r>
            <a:r>
              <a:rPr lang="fr-FR" err="1">
                <a:ea typeface="Calibri"/>
                <a:cs typeface="Calibri"/>
              </a:rPr>
              <a:t>blijft</a:t>
            </a:r>
            <a:r>
              <a:rPr lang="fr-FR">
                <a:ea typeface="Calibri"/>
                <a:cs typeface="Calibri"/>
              </a:rPr>
              <a:t> het </a:t>
            </a:r>
            <a:r>
              <a:rPr lang="fr-FR" err="1">
                <a:ea typeface="Calibri"/>
                <a:cs typeface="Calibri"/>
              </a:rPr>
              <a:t>belangrijkste</a:t>
            </a:r>
            <a:r>
              <a:rPr lang="fr-FR">
                <a:ea typeface="Calibri"/>
                <a:cs typeface="Calibri"/>
              </a:rPr>
              <a:t> de </a:t>
            </a:r>
            <a:r>
              <a:rPr lang="fr-FR" err="1">
                <a:ea typeface="Calibri"/>
                <a:cs typeface="Calibri"/>
              </a:rPr>
              <a:t>toepassing</a:t>
            </a:r>
            <a:r>
              <a:rPr lang="fr-FR">
                <a:ea typeface="Calibri"/>
                <a:cs typeface="Calibri"/>
              </a:rPr>
              <a:t> van de </a:t>
            </a:r>
            <a:r>
              <a:rPr lang="fr-FR" err="1">
                <a:ea typeface="Calibri"/>
                <a:cs typeface="Calibri"/>
              </a:rPr>
              <a:t>standardvoorzorgsmaatregelen</a:t>
            </a:r>
            <a:r>
              <a:rPr lang="fr-FR">
                <a:ea typeface="Calibri"/>
                <a:cs typeface="Calibri"/>
              </a:rPr>
              <a:t>.</a:t>
            </a:r>
            <a:endParaRPr lang="fr-FR"/>
          </a:p>
          <a:p>
            <a:endParaRPr lang="fr-FR"/>
          </a:p>
          <a:p>
            <a:r>
              <a:rPr lang="fr-FR"/>
              <a:t>Als u </a:t>
            </a:r>
            <a:r>
              <a:rPr lang="fr-FR" err="1"/>
              <a:t>hoest</a:t>
            </a:r>
            <a:r>
              <a:rPr lang="fr-FR"/>
              <a:t>, </a:t>
            </a:r>
            <a:r>
              <a:rPr lang="fr-FR" err="1"/>
              <a:t>kom</a:t>
            </a:r>
            <a:r>
              <a:rPr lang="fr-FR"/>
              <a:t> dan met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mondmasker</a:t>
            </a:r>
            <a:r>
              <a:rPr lang="fr-FR"/>
              <a:t> </a:t>
            </a:r>
            <a:endParaRPr lang="fr-FR">
              <a:ea typeface="Calibri"/>
              <a:cs typeface="Calibri"/>
            </a:endParaRPr>
          </a:p>
          <a:p>
            <a:r>
              <a:rPr lang="fr-FR"/>
              <a:t>Net </a:t>
            </a:r>
            <a:r>
              <a:rPr lang="fr-FR" err="1"/>
              <a:t>terug</a:t>
            </a:r>
            <a:r>
              <a:rPr lang="fr-FR"/>
              <a:t> van </a:t>
            </a:r>
            <a:r>
              <a:rPr lang="fr-FR" err="1"/>
              <a:t>een</a:t>
            </a:r>
            <a:r>
              <a:rPr lang="fr-FR"/>
              <a:t> reis en </a:t>
            </a:r>
            <a:r>
              <a:rPr lang="fr-FR" err="1"/>
              <a:t>koorts</a:t>
            </a:r>
            <a:r>
              <a:rPr lang="fr-FR"/>
              <a:t> </a:t>
            </a:r>
            <a:r>
              <a:rPr lang="fr-FR" err="1"/>
              <a:t>heeft</a:t>
            </a:r>
            <a:r>
              <a:rPr lang="fr-FR"/>
              <a:t>, bel dan </a:t>
            </a:r>
            <a:r>
              <a:rPr lang="fr-FR" err="1"/>
              <a:t>eerst</a:t>
            </a:r>
            <a:r>
              <a:rPr lang="fr-FR"/>
              <a:t> </a:t>
            </a:r>
            <a:r>
              <a:rPr lang="fr-FR" err="1"/>
              <a:t>voordat</a:t>
            </a:r>
            <a:r>
              <a:rPr lang="fr-FR"/>
              <a:t> u </a:t>
            </a:r>
            <a:r>
              <a:rPr lang="fr-FR" err="1"/>
              <a:t>langskomt</a:t>
            </a:r>
            <a:r>
              <a:rPr lang="fr-FR"/>
              <a:t>. </a:t>
            </a:r>
          </a:p>
          <a:p>
            <a:endParaRPr lang="fr-FR">
              <a:ea typeface="Calibri"/>
              <a:cs typeface="Calibri"/>
            </a:endParaRPr>
          </a:p>
          <a:p>
            <a:r>
              <a:rPr lang="en-US"/>
              <a:t>-&gt;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altijd</a:t>
            </a:r>
            <a:r>
              <a:rPr lang="en-US"/>
              <a:t>, </a:t>
            </a:r>
            <a:r>
              <a:rPr lang="en-US" err="1"/>
              <a:t>omdat</a:t>
            </a:r>
            <a:r>
              <a:rPr lang="en-US"/>
              <a:t> </a:t>
            </a:r>
            <a:r>
              <a:rPr lang="en-US" err="1"/>
              <a:t>dit</a:t>
            </a:r>
            <a:r>
              <a:rPr lang="en-US"/>
              <a:t> de </a:t>
            </a:r>
            <a:r>
              <a:rPr lang="en-US" err="1"/>
              <a:t>naleving</a:t>
            </a:r>
            <a:r>
              <a:rPr lang="en-US"/>
              <a:t> van de </a:t>
            </a:r>
            <a:r>
              <a:rPr lang="en-US" err="1"/>
              <a:t>handhygiënemaatregelen</a:t>
            </a:r>
            <a:r>
              <a:rPr lang="en-US"/>
              <a:t> </a:t>
            </a:r>
            <a:r>
              <a:rPr lang="en-US" err="1"/>
              <a:t>vermindert</a:t>
            </a:r>
            <a:r>
              <a:rPr lang="en-US"/>
              <a:t> 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45791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frm=1&amp;source=images&amp;cd=&amp;cad=rja&amp;uact=8&amp;docid=YMyFG9Oz673c2M&amp;tbnid=3QlDLr4FUONxwM:&amp;ved=0CAUQjRw&amp;url=http://www.ulb.ac.be/dre/com/logo-ulb.html&amp;ei=23KQU7L7IoyHyQOyw4G4Dw&amp;bvm=bv.68235269,d.bGQ&amp;psig=AFQjCNFe5tpuGAVzQtgd_rbP9z4qeyrTwA&amp;ust=1402061905155090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frm=1&amp;source=images&amp;cd=&amp;cad=rja&amp;uact=8&amp;docid=YMyFG9Oz673c2M&amp;tbnid=3QlDLr4FUONxwM:&amp;ved=0CAUQjRw&amp;url=http://www.ulb.ac.be/dre/com/logo-ulb.html&amp;ei=23KQU7L7IoyHyQOyw4G4Dw&amp;bvm=bv.68235269,d.bGQ&amp;psig=AFQjCNFe5tpuGAVzQtgd_rbP9z4qeyrTwA&amp;ust=1402061905155090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frm=1&amp;source=images&amp;cd=&amp;cad=rja&amp;uact=8&amp;docid=YMyFG9Oz673c2M&amp;tbnid=3QlDLr4FUONxwM:&amp;ved=0CAUQjRw&amp;url=http://www.ulb.ac.be/dre/com/logo-ulb.html&amp;ei=23KQU7L7IoyHyQOyw4G4Dw&amp;bvm=bv.68235269,d.bGQ&amp;psig=AFQjCNFe5tpuGAVzQtgd_rbP9z4qeyrTwA&amp;ust=1402061905155090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821532FA-4985-94E7-BCFE-6E4937B72B4B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F4A8EC41-F6DA-161D-ED1C-4AD0E7C56BAA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3541CC22-CC40-C9FD-F568-CCAFFF99F776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EEE5344D-969F-9B44-8299-F2F3BFE3A5AD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43DB4798-5973-EB8D-0087-A7E18A84AEC5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F7651646-BF26-3B90-421C-3CDC1724E9A4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3EDB38D3-048E-B855-AD95-77DA545B22B6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08267196-F6AD-C45F-738D-C19012982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0B4CB416-1AF7-14BB-3BEF-E0954EC3AB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4B1D27D8-765A-A15D-AC25-692B45E67BDD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FC206B02-9FE8-CBC6-244E-A6F6285EE6FB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F99C578F-DF6D-56D1-3731-550F1E368AF1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852B66A0-F817-32AA-E552-6206F240CFD1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C0B31406-90FD-1A33-AD24-F2AF397BCA72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81EF3B7C-41F1-EFDD-3028-6F15E8E96B7D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DBF329B4-492C-ACBA-D57C-8FC7B598FAF6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CBEF9190-41B1-E734-DFA2-96875E053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DAC94F2C-5C99-CD15-1CA3-036F553092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0B06F1F6-D0B2-4CC1-8722-00E9C6733B8E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B48CDC18-EBCF-D980-1227-09EB8B160D91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70F00302-D4A7-BF21-3009-9167A47FDE2A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9A391C48-B0BF-703B-7D51-D06478F7274A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8164DDAE-7F7B-9007-01D9-65461C472F51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0BAE6781-F3CA-5569-BEF6-54B285279808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0627B305-3C88-5050-0178-2562EE26531A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165217C3-2597-0049-52CA-E65F6AB87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1702A88D-740A-513B-7F22-41DA0FE8C9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  <p:grpSp>
        <p:nvGrpSpPr>
          <p:cNvPr id="2" name="Groupe 11">
            <a:extLst>
              <a:ext uri="{FF2B5EF4-FFF2-40B4-BE49-F238E27FC236}">
                <a16:creationId xmlns:a16="http://schemas.microsoft.com/office/drawing/2014/main" id="{37C3BCAD-F719-EE21-8FDB-483CEB454110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3" name="Rechthoek 8">
              <a:extLst>
                <a:ext uri="{FF2B5EF4-FFF2-40B4-BE49-F238E27FC236}">
                  <a16:creationId xmlns:a16="http://schemas.microsoft.com/office/drawing/2014/main" id="{2A5CDA14-5C3F-7458-5C2C-183E0AA5A0E5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4" name="Rechthoek 9">
              <a:extLst>
                <a:ext uri="{FF2B5EF4-FFF2-40B4-BE49-F238E27FC236}">
                  <a16:creationId xmlns:a16="http://schemas.microsoft.com/office/drawing/2014/main" id="{6680866F-D8CA-3B72-3934-B7C4B5B2C130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5" name="Rechthoek 10">
              <a:extLst>
                <a:ext uri="{FF2B5EF4-FFF2-40B4-BE49-F238E27FC236}">
                  <a16:creationId xmlns:a16="http://schemas.microsoft.com/office/drawing/2014/main" id="{1811F50D-4D70-A8F1-5F4E-3F3B7B623E3B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6" name="Rechthoek 11">
              <a:extLst>
                <a:ext uri="{FF2B5EF4-FFF2-40B4-BE49-F238E27FC236}">
                  <a16:creationId xmlns:a16="http://schemas.microsoft.com/office/drawing/2014/main" id="{4FE9D288-1A60-3B23-FAD6-63978A3FFC7C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7" name="Rechthoek 12">
              <a:extLst>
                <a:ext uri="{FF2B5EF4-FFF2-40B4-BE49-F238E27FC236}">
                  <a16:creationId xmlns:a16="http://schemas.microsoft.com/office/drawing/2014/main" id="{D11E46F1-171F-50F0-6B7C-84BE048FDDC2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8" name="Rechthoek 13">
              <a:extLst>
                <a:ext uri="{FF2B5EF4-FFF2-40B4-BE49-F238E27FC236}">
                  <a16:creationId xmlns:a16="http://schemas.microsoft.com/office/drawing/2014/main" id="{1066F930-A7EA-300F-4B41-709276FEF79E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9" name="Image 20">
            <a:extLst>
              <a:ext uri="{FF2B5EF4-FFF2-40B4-BE49-F238E27FC236}">
                <a16:creationId xmlns:a16="http://schemas.microsoft.com/office/drawing/2014/main" id="{11F0D9A5-B661-B43D-1AE0-CB2B3B1F8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ED942C02-D81E-109F-8119-B654C4469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7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  <p:grpSp>
        <p:nvGrpSpPr>
          <p:cNvPr id="2" name="Groupe 11">
            <a:extLst>
              <a:ext uri="{FF2B5EF4-FFF2-40B4-BE49-F238E27FC236}">
                <a16:creationId xmlns:a16="http://schemas.microsoft.com/office/drawing/2014/main" id="{D1CCA799-B5CF-76D6-0C74-5BFAC50D61C9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3" name="Rechthoek 8">
              <a:extLst>
                <a:ext uri="{FF2B5EF4-FFF2-40B4-BE49-F238E27FC236}">
                  <a16:creationId xmlns:a16="http://schemas.microsoft.com/office/drawing/2014/main" id="{9A5063ED-A759-3180-FEDB-E479E80FF310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4" name="Rechthoek 9">
              <a:extLst>
                <a:ext uri="{FF2B5EF4-FFF2-40B4-BE49-F238E27FC236}">
                  <a16:creationId xmlns:a16="http://schemas.microsoft.com/office/drawing/2014/main" id="{92FEACC8-CF08-842D-3C42-A06D635932FA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5" name="Rechthoek 10">
              <a:extLst>
                <a:ext uri="{FF2B5EF4-FFF2-40B4-BE49-F238E27FC236}">
                  <a16:creationId xmlns:a16="http://schemas.microsoft.com/office/drawing/2014/main" id="{AF357DFB-4057-158D-A5F2-36BB670FBDEF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6" name="Rechthoek 11">
              <a:extLst>
                <a:ext uri="{FF2B5EF4-FFF2-40B4-BE49-F238E27FC236}">
                  <a16:creationId xmlns:a16="http://schemas.microsoft.com/office/drawing/2014/main" id="{F1C4C10B-F5A6-A09B-7632-BF0C84C3AE02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7" name="Rechthoek 12">
              <a:extLst>
                <a:ext uri="{FF2B5EF4-FFF2-40B4-BE49-F238E27FC236}">
                  <a16:creationId xmlns:a16="http://schemas.microsoft.com/office/drawing/2014/main" id="{6D1FC120-42D8-9FB0-CD15-2D931BC26967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8" name="Rechthoek 13">
              <a:extLst>
                <a:ext uri="{FF2B5EF4-FFF2-40B4-BE49-F238E27FC236}">
                  <a16:creationId xmlns:a16="http://schemas.microsoft.com/office/drawing/2014/main" id="{95137374-3787-C7B8-4245-FBEA6C7B9A64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9" name="Image 20">
            <a:extLst>
              <a:ext uri="{FF2B5EF4-FFF2-40B4-BE49-F238E27FC236}">
                <a16:creationId xmlns:a16="http://schemas.microsoft.com/office/drawing/2014/main" id="{7A5D557A-1401-14E8-933F-D29BA5CE2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85C17206-8B8F-134D-B4C7-46A3AB1482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11078818" y="6533322"/>
            <a:ext cx="892311" cy="27167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0" name="Picture 4" descr="http://www.ulb.ac.be/dre/com/docs/logo3lpbp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698" y="252000"/>
            <a:ext cx="1419450" cy="493917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94605"/>
            <a:ext cx="1971252" cy="671119"/>
          </a:xfrm>
          <a:prstGeom prst="rect">
            <a:avLst/>
          </a:prstGeom>
        </p:spPr>
      </p:pic>
      <p:sp>
        <p:nvSpPr>
          <p:cNvPr id="22" name="Tekstvak 3"/>
          <p:cNvSpPr txBox="1">
            <a:spLocks noChangeArrowheads="1"/>
          </p:cNvSpPr>
          <p:nvPr userDrawn="1"/>
        </p:nvSpPr>
        <p:spPr bwMode="auto">
          <a:xfrm>
            <a:off x="3508383" y="6475618"/>
            <a:ext cx="5743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fr-FR" sz="1600" b="1">
                <a:solidFill>
                  <a:srgbClr val="A21361"/>
                </a:solidFill>
              </a:rPr>
              <a:t>Respect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2497A8"/>
                </a:solidFill>
              </a:rPr>
              <a:t>Innovation</a:t>
            </a:r>
            <a:r>
              <a:rPr lang="nl-NL" altLang="fr-FR" sz="1600" b="1"/>
              <a:t>      </a:t>
            </a:r>
            <a:r>
              <a:rPr lang="nl-NL" altLang="fr-FR" sz="1600" b="1">
                <a:solidFill>
                  <a:srgbClr val="E08529"/>
                </a:solidFill>
              </a:rPr>
              <a:t>Engagement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96BB2D"/>
                </a:solidFill>
              </a:rPr>
              <a:t>Solidarity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ECD338"/>
                </a:solidFill>
              </a:rPr>
              <a:t>Quality</a:t>
            </a:r>
            <a:r>
              <a:rPr lang="nl-NL" altLang="fr-FR" sz="1600" b="1">
                <a:solidFill>
                  <a:srgbClr val="ECD338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8011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11078818" y="6533322"/>
            <a:ext cx="892311" cy="27167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5" name="Picture 4" descr="http://www.ulb.ac.be/dre/com/docs/logo3lpbp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698" y="252000"/>
            <a:ext cx="1419450" cy="493917"/>
          </a:xfrm>
          <a:prstGeom prst="rect">
            <a:avLst/>
          </a:prstGeom>
          <a:noFill/>
        </p:spPr>
      </p:pic>
      <p:pic>
        <p:nvPicPr>
          <p:cNvPr id="29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94605"/>
            <a:ext cx="1971252" cy="6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5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11078818" y="6533322"/>
            <a:ext cx="892311" cy="27167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64560"/>
            <a:ext cx="12192000" cy="553998"/>
          </a:xfrm>
        </p:spPr>
        <p:txBody>
          <a:bodyPr/>
          <a:lstStyle>
            <a:lvl1pPr algn="ctr">
              <a:buFontTx/>
              <a:buNone/>
              <a:defRPr sz="3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32796"/>
            <a:ext cx="12192000" cy="369332"/>
          </a:xfrm>
        </p:spPr>
        <p:txBody>
          <a:bodyPr/>
          <a:lstStyle>
            <a:lvl1pPr algn="ctr">
              <a:buFontTx/>
              <a:buNone/>
              <a:defRPr sz="2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5" name="Picture 4" descr="http://www.ulb.ac.be/dre/com/docs/logo3lpbp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698" y="252000"/>
            <a:ext cx="1419450" cy="493917"/>
          </a:xfrm>
          <a:prstGeom prst="rect">
            <a:avLst/>
          </a:prstGeom>
          <a:noFill/>
        </p:spPr>
      </p:pic>
      <p:pic>
        <p:nvPicPr>
          <p:cNvPr id="29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94605"/>
            <a:ext cx="1971252" cy="6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5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903191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80" y="6493824"/>
            <a:ext cx="350352" cy="356870"/>
          </a:xfrm>
          <a:prstGeom prst="rect">
            <a:avLst/>
          </a:prstGeom>
        </p:spPr>
      </p:pic>
      <p:sp>
        <p:nvSpPr>
          <p:cNvPr id="22" name="Tekstvak 3"/>
          <p:cNvSpPr txBox="1">
            <a:spLocks noChangeArrowheads="1"/>
          </p:cNvSpPr>
          <p:nvPr userDrawn="1"/>
        </p:nvSpPr>
        <p:spPr bwMode="auto">
          <a:xfrm>
            <a:off x="4530595" y="5795311"/>
            <a:ext cx="5743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fr-FR" sz="1600" b="1">
                <a:solidFill>
                  <a:srgbClr val="A21361"/>
                </a:solidFill>
              </a:rPr>
              <a:t>Respect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2497A8"/>
                </a:solidFill>
              </a:rPr>
              <a:t>Innovation</a:t>
            </a:r>
            <a:r>
              <a:rPr lang="nl-NL" altLang="fr-FR" sz="1600" b="1"/>
              <a:t>      </a:t>
            </a:r>
            <a:r>
              <a:rPr lang="nl-NL" altLang="fr-FR" sz="1600" b="1">
                <a:solidFill>
                  <a:srgbClr val="E08529"/>
                </a:solidFill>
              </a:rPr>
              <a:t>Engagement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96BB2D"/>
                </a:solidFill>
              </a:rPr>
              <a:t>Solidarity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ECD338"/>
                </a:solidFill>
              </a:rPr>
              <a:t>Quality</a:t>
            </a:r>
            <a:r>
              <a:rPr lang="nl-NL" altLang="fr-FR" sz="1600" b="1">
                <a:solidFill>
                  <a:srgbClr val="ECD338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55145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" y="6507076"/>
            <a:ext cx="867681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6493824"/>
            <a:ext cx="359230" cy="35687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0538"/>
            <a:ext cx="12192000" cy="553998"/>
          </a:xfrm>
        </p:spPr>
        <p:txBody>
          <a:bodyPr/>
          <a:lstStyle>
            <a:lvl1pPr algn="ctr">
              <a:defRPr sz="3600" b="1">
                <a:solidFill>
                  <a:srgbClr val="0070C0"/>
                </a:solidFill>
                <a:effectLst/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0" y="1603927"/>
            <a:ext cx="12192000" cy="1600438"/>
          </a:xfrm>
        </p:spPr>
        <p:txBody>
          <a:bodyPr lIns="288000" rIns="288000"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2001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4pPr>
            <a:lvl5pPr marL="2114550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92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AE7E4256-1BEC-8289-80FB-D75679C7D23F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5D8BBA8B-76D6-DA2F-819C-289CA29FB57D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C1B4D8DB-2961-C2A7-D50C-57ADA98CE295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FA296442-33E5-3CF8-60EB-4A2E388B4AAC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1FA98528-55AF-4EDD-096B-6FFF60FC70AF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279317B4-33DE-0DF3-2A2F-77D2314D9200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518067F1-1B0E-187A-DF27-2DE486E4DB4F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5C571FEE-695A-F32D-B754-145DF1B7A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C1D776D4-CB79-FE55-A8C8-4B79CC5230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" y="6507076"/>
            <a:ext cx="876559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9" y="6493734"/>
            <a:ext cx="341475" cy="35687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0538"/>
            <a:ext cx="12192000" cy="553998"/>
          </a:xfrm>
        </p:spPr>
        <p:txBody>
          <a:bodyPr/>
          <a:lstStyle>
            <a:lvl1pPr algn="ctr">
              <a:defRPr sz="3600" b="1">
                <a:solidFill>
                  <a:srgbClr val="0070C0"/>
                </a:solidFill>
                <a:effectLst/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0" y="1603927"/>
            <a:ext cx="12192000" cy="1600438"/>
          </a:xfrm>
        </p:spPr>
        <p:txBody>
          <a:bodyPr lIns="288000" rIns="28800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2001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4pPr>
            <a:lvl5pPr marL="2114550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0681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1540544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sp>
        <p:nvSpPr>
          <p:cNvPr id="10" name="Tekstvak 3"/>
          <p:cNvSpPr txBox="1">
            <a:spLocks noChangeArrowheads="1"/>
          </p:cNvSpPr>
          <p:nvPr userDrawn="1"/>
        </p:nvSpPr>
        <p:spPr bwMode="auto">
          <a:xfrm>
            <a:off x="4032259" y="6543476"/>
            <a:ext cx="5743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fr-FR" sz="1600" b="1">
                <a:solidFill>
                  <a:srgbClr val="A21361"/>
                </a:solidFill>
              </a:rPr>
              <a:t>Respect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2497A8"/>
                </a:solidFill>
              </a:rPr>
              <a:t>Innovation</a:t>
            </a:r>
            <a:r>
              <a:rPr lang="nl-NL" altLang="fr-FR" sz="1600" b="1"/>
              <a:t>      </a:t>
            </a:r>
            <a:r>
              <a:rPr lang="nl-NL" altLang="fr-FR" sz="1600" b="1">
                <a:solidFill>
                  <a:srgbClr val="E08529"/>
                </a:solidFill>
              </a:rPr>
              <a:t>Engagement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96BB2D"/>
                </a:solidFill>
              </a:rPr>
              <a:t>Solidarity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ECD338"/>
                </a:solidFill>
              </a:rPr>
              <a:t>Quality</a:t>
            </a:r>
            <a:r>
              <a:rPr lang="nl-NL" altLang="fr-FR" sz="1600" b="1">
                <a:solidFill>
                  <a:srgbClr val="ECD338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6769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63B7DC41-376B-EB60-D3B2-DC907592B7A5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2E0346AB-BD94-3B0E-482D-763F80FB2A43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24B8121F-BCCF-2AFD-312A-0809E69CA9F1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C3D4CF0A-3FE7-CEBC-D758-8B0AB6AA0D9A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7794C17A-0BA4-9D23-AD51-B934986CAF4F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18C5C1F4-FAF8-311A-DD00-764B4588E319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9FFB1D3E-6720-46EF-C271-11F4B31C0807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D2254757-9B17-5816-F8A7-EF1B18D5C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587D1DD0-4930-7089-CEB8-87414B9DF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11">
            <a:extLst>
              <a:ext uri="{FF2B5EF4-FFF2-40B4-BE49-F238E27FC236}">
                <a16:creationId xmlns:a16="http://schemas.microsoft.com/office/drawing/2014/main" id="{A9AF4001-F199-2414-7FC9-B97702FF56F4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8204DA0-11F2-CB6C-B3CC-3E7ACBEBA4EC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D40B348-702F-0A06-7775-EB0A43C182F6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C8FF491-F722-E06A-6F62-C21DE54B4874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D88294B-0440-B9FB-B889-EEA1337CBC9D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CB3CDE9-0D2A-8C1A-22CB-B103766FDF7E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F0B33C3-ED07-8C8A-F640-9903B40F1D06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5" name="Image 20">
            <a:extLst>
              <a:ext uri="{FF2B5EF4-FFF2-40B4-BE49-F238E27FC236}">
                <a16:creationId xmlns:a16="http://schemas.microsoft.com/office/drawing/2014/main" id="{2DE739CC-65D8-BA00-93F7-9B76A7F43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6" name="Image 2">
            <a:extLst>
              <a:ext uri="{FF2B5EF4-FFF2-40B4-BE49-F238E27FC236}">
                <a16:creationId xmlns:a16="http://schemas.microsoft.com/office/drawing/2014/main" id="{68CD0CDA-E547-C87F-2E95-281CA56EE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11">
            <a:extLst>
              <a:ext uri="{FF2B5EF4-FFF2-40B4-BE49-F238E27FC236}">
                <a16:creationId xmlns:a16="http://schemas.microsoft.com/office/drawing/2014/main" id="{A9918FB3-58B4-7298-D3A2-A4682F16A932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1" name="Rechthoek 8">
              <a:extLst>
                <a:ext uri="{FF2B5EF4-FFF2-40B4-BE49-F238E27FC236}">
                  <a16:creationId xmlns:a16="http://schemas.microsoft.com/office/drawing/2014/main" id="{8FAC0796-5CA2-2F34-5374-C7B078421107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9">
              <a:extLst>
                <a:ext uri="{FF2B5EF4-FFF2-40B4-BE49-F238E27FC236}">
                  <a16:creationId xmlns:a16="http://schemas.microsoft.com/office/drawing/2014/main" id="{4DB7633C-8030-B09B-FE5E-BB0FB068DC3E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0">
              <a:extLst>
                <a:ext uri="{FF2B5EF4-FFF2-40B4-BE49-F238E27FC236}">
                  <a16:creationId xmlns:a16="http://schemas.microsoft.com/office/drawing/2014/main" id="{D1C7C84C-2E57-1EC8-669A-F95A7B5705CB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4" name="Rechthoek 11">
              <a:extLst>
                <a:ext uri="{FF2B5EF4-FFF2-40B4-BE49-F238E27FC236}">
                  <a16:creationId xmlns:a16="http://schemas.microsoft.com/office/drawing/2014/main" id="{C63FB7CC-DFB9-F699-A8BE-F95B196F6441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5" name="Rechthoek 12">
              <a:extLst>
                <a:ext uri="{FF2B5EF4-FFF2-40B4-BE49-F238E27FC236}">
                  <a16:creationId xmlns:a16="http://schemas.microsoft.com/office/drawing/2014/main" id="{041048C4-19A9-9724-24C6-D9AF36F66791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13">
              <a:extLst>
                <a:ext uri="{FF2B5EF4-FFF2-40B4-BE49-F238E27FC236}">
                  <a16:creationId xmlns:a16="http://schemas.microsoft.com/office/drawing/2014/main" id="{A26FF1E9-4766-66AC-E19F-DEE52C84238A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7" name="Image 20">
            <a:extLst>
              <a:ext uri="{FF2B5EF4-FFF2-40B4-BE49-F238E27FC236}">
                <a16:creationId xmlns:a16="http://schemas.microsoft.com/office/drawing/2014/main" id="{4710B0C7-6119-0C66-07BF-217A93516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8" name="Image 2">
            <a:extLst>
              <a:ext uri="{FF2B5EF4-FFF2-40B4-BE49-F238E27FC236}">
                <a16:creationId xmlns:a16="http://schemas.microsoft.com/office/drawing/2014/main" id="{9F27C30B-28ED-456E-80D5-FB8B726905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11">
            <a:extLst>
              <a:ext uri="{FF2B5EF4-FFF2-40B4-BE49-F238E27FC236}">
                <a16:creationId xmlns:a16="http://schemas.microsoft.com/office/drawing/2014/main" id="{43C752AE-8708-0928-9C97-2D053A2BF757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7" name="Rechthoek 8">
              <a:extLst>
                <a:ext uri="{FF2B5EF4-FFF2-40B4-BE49-F238E27FC236}">
                  <a16:creationId xmlns:a16="http://schemas.microsoft.com/office/drawing/2014/main" id="{8DBDC311-EE11-94CF-5A93-847006C8AFF2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8" name="Rechthoek 9">
              <a:extLst>
                <a:ext uri="{FF2B5EF4-FFF2-40B4-BE49-F238E27FC236}">
                  <a16:creationId xmlns:a16="http://schemas.microsoft.com/office/drawing/2014/main" id="{F601B4D2-F93A-6BB9-8401-F69ADB1BA700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10">
              <a:extLst>
                <a:ext uri="{FF2B5EF4-FFF2-40B4-BE49-F238E27FC236}">
                  <a16:creationId xmlns:a16="http://schemas.microsoft.com/office/drawing/2014/main" id="{B62994AC-AC59-794E-8CD1-E2055FC25E65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1">
              <a:extLst>
                <a:ext uri="{FF2B5EF4-FFF2-40B4-BE49-F238E27FC236}">
                  <a16:creationId xmlns:a16="http://schemas.microsoft.com/office/drawing/2014/main" id="{5EE3C316-EB33-8571-A874-1FA028ECD83D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2">
              <a:extLst>
                <a:ext uri="{FF2B5EF4-FFF2-40B4-BE49-F238E27FC236}">
                  <a16:creationId xmlns:a16="http://schemas.microsoft.com/office/drawing/2014/main" id="{B8620095-13DA-9EFE-EF08-B241B2FB6137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3">
              <a:extLst>
                <a:ext uri="{FF2B5EF4-FFF2-40B4-BE49-F238E27FC236}">
                  <a16:creationId xmlns:a16="http://schemas.microsoft.com/office/drawing/2014/main" id="{944A1B89-34ED-3649-925C-B0B8CC91A650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3" name="Image 20">
            <a:extLst>
              <a:ext uri="{FF2B5EF4-FFF2-40B4-BE49-F238E27FC236}">
                <a16:creationId xmlns:a16="http://schemas.microsoft.com/office/drawing/2014/main" id="{44EC8228-4F2D-49D1-806D-98F5D5FF8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4" name="Image 2">
            <a:extLst>
              <a:ext uri="{FF2B5EF4-FFF2-40B4-BE49-F238E27FC236}">
                <a16:creationId xmlns:a16="http://schemas.microsoft.com/office/drawing/2014/main" id="{8DBD555A-142D-D6D8-9A59-68A1F637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11">
            <a:extLst>
              <a:ext uri="{FF2B5EF4-FFF2-40B4-BE49-F238E27FC236}">
                <a16:creationId xmlns:a16="http://schemas.microsoft.com/office/drawing/2014/main" id="{4BCACB53-A84E-D80F-E896-775CE2EB2E33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6" name="Rechthoek 8">
              <a:extLst>
                <a:ext uri="{FF2B5EF4-FFF2-40B4-BE49-F238E27FC236}">
                  <a16:creationId xmlns:a16="http://schemas.microsoft.com/office/drawing/2014/main" id="{062B16BB-4C7B-F0A9-2323-240730806AA6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7" name="Rechthoek 9">
              <a:extLst>
                <a:ext uri="{FF2B5EF4-FFF2-40B4-BE49-F238E27FC236}">
                  <a16:creationId xmlns:a16="http://schemas.microsoft.com/office/drawing/2014/main" id="{9EBAA829-7884-DEB3-53E3-74D07B8865E7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8" name="Rechthoek 10">
              <a:extLst>
                <a:ext uri="{FF2B5EF4-FFF2-40B4-BE49-F238E27FC236}">
                  <a16:creationId xmlns:a16="http://schemas.microsoft.com/office/drawing/2014/main" id="{C7437217-436F-EB48-EEA0-4B66F8B53FFA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11">
              <a:extLst>
                <a:ext uri="{FF2B5EF4-FFF2-40B4-BE49-F238E27FC236}">
                  <a16:creationId xmlns:a16="http://schemas.microsoft.com/office/drawing/2014/main" id="{46FD245F-1C3C-7995-9667-0B3118FF250B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2">
              <a:extLst>
                <a:ext uri="{FF2B5EF4-FFF2-40B4-BE49-F238E27FC236}">
                  <a16:creationId xmlns:a16="http://schemas.microsoft.com/office/drawing/2014/main" id="{44F1236A-B70F-F9F1-3214-8BAD5B29158B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3">
              <a:extLst>
                <a:ext uri="{FF2B5EF4-FFF2-40B4-BE49-F238E27FC236}">
                  <a16:creationId xmlns:a16="http://schemas.microsoft.com/office/drawing/2014/main" id="{078E8E1E-28EC-38C2-A43C-07EE1AE4C26C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2" name="Image 20">
            <a:extLst>
              <a:ext uri="{FF2B5EF4-FFF2-40B4-BE49-F238E27FC236}">
                <a16:creationId xmlns:a16="http://schemas.microsoft.com/office/drawing/2014/main" id="{F1E10A96-E288-47DF-32C9-254D4FC2F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6D12E3BD-4C85-ACF5-6E8D-DDE89D89F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11">
            <a:extLst>
              <a:ext uri="{FF2B5EF4-FFF2-40B4-BE49-F238E27FC236}">
                <a16:creationId xmlns:a16="http://schemas.microsoft.com/office/drawing/2014/main" id="{7FD5FDCC-27FA-77E3-2A86-53F089CAE52D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D16401AE-01F6-7F5F-3C9F-D266251A578C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D80410E-7638-6EA3-532C-75E06EE34281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00798FA-5BC5-E58A-F6D6-E8364F5BCB99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3B676F6-2878-5200-C659-08E64FD3946E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0D9AB58-820E-84B1-F9D1-6B908684808A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7448CF6-F76B-FBE7-7124-397A34A2CC33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5" name="Image 20">
            <a:extLst>
              <a:ext uri="{FF2B5EF4-FFF2-40B4-BE49-F238E27FC236}">
                <a16:creationId xmlns:a16="http://schemas.microsoft.com/office/drawing/2014/main" id="{8153B2F5-D40B-D73E-A212-DDE245498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6" name="Image 2">
            <a:extLst>
              <a:ext uri="{FF2B5EF4-FFF2-40B4-BE49-F238E27FC236}">
                <a16:creationId xmlns:a16="http://schemas.microsoft.com/office/drawing/2014/main" id="{24FCCDDE-C5DB-ACC5-0F2F-C4D615DD3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11">
            <a:extLst>
              <a:ext uri="{FF2B5EF4-FFF2-40B4-BE49-F238E27FC236}">
                <a16:creationId xmlns:a16="http://schemas.microsoft.com/office/drawing/2014/main" id="{1ABB3DCC-BB93-8297-00F5-3454A1AC61B6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9CD1D5B-DA2A-632E-03B2-1095B2C47EB7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76B0143-8769-B52E-BD9A-E8CDE3FE4E4E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60E268B-1CAB-533E-CF59-FE97A3C0C904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1D6B583-A4FE-B570-42CA-5A4A56E3D233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139BC23-EDCF-B015-87BD-62E84A1B2A2C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EE8FB00-44FD-1566-E06A-B542E9B937A1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5" name="Image 20">
            <a:extLst>
              <a:ext uri="{FF2B5EF4-FFF2-40B4-BE49-F238E27FC236}">
                <a16:creationId xmlns:a16="http://schemas.microsoft.com/office/drawing/2014/main" id="{A9B1B106-A08D-27D8-AD93-805B511FE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6" name="Image 2">
            <a:extLst>
              <a:ext uri="{FF2B5EF4-FFF2-40B4-BE49-F238E27FC236}">
                <a16:creationId xmlns:a16="http://schemas.microsoft.com/office/drawing/2014/main" id="{300E8133-22C4-7467-F169-457696618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6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ra.sciensano.be/Fiches/Hygi%C3%A8n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belgium.be/fr/professionnels/professionnels-sante/sante-humaine/gestion-risques-crises-sanitaires/lutte-contre-maladies-infectieuses/maladies-infectieuses/fievres-hemorragiques-virales-dont-ebola-lassa-crimee-congo/evaluation-notification-risque-dune-fievre&#8203;" TargetMode="External"/><Relationship Id="rId2" Type="http://schemas.openxmlformats.org/officeDocument/2006/relationships/hyperlink" Target="https://www.health.belgium.be/fr/professionnels/professionnels-sante/sante-humaine/gestion-risques-crises-sanitaires/lutte-contre-maladies-infectieuses/maladies-infectieuses/fievres-hemorragiques-virales-procedures-professionnels-san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valis.brussels/fr/prevenir-et-agir/surveillance-sanitaire/maladies-a-declaration-obligatoire-en-region-bruxelloi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highlight>
                  <a:srgbClr val="FFFFFF"/>
                </a:highlight>
                <a:latin typeface="Calibri"/>
                <a:ea typeface="+mj-lt"/>
                <a:cs typeface="+mj-lt"/>
              </a:rPr>
              <a:t>Koorts bij terugkeer van reis: de vragen die je niet mag missen - </a:t>
            </a:r>
            <a:br>
              <a:rPr lang="fr-FR" sz="3200" b="1" dirty="0">
                <a:highlight>
                  <a:srgbClr val="FFFFFF"/>
                </a:highlight>
                <a:ea typeface="+mj-lt"/>
                <a:cs typeface="+mj-lt"/>
              </a:rPr>
            </a:br>
            <a:r>
              <a:rPr lang="fr-FR" sz="3200" b="1">
                <a:solidFill>
                  <a:srgbClr val="0070C0"/>
                </a:solidFill>
                <a:highlight>
                  <a:srgbClr val="FFFFFF"/>
                </a:highlight>
                <a:latin typeface="Calibri"/>
                <a:ea typeface="+mj-lt"/>
                <a:cs typeface="+mj-lt"/>
              </a:rPr>
              <a:t> Ebola in de RDC en terugkeer van de hadj</a:t>
            </a:r>
            <a:endParaRPr lang="en-US" sz="3200" b="1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12192000" cy="1655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/>
              <a:t>S. </a:t>
            </a:r>
            <a:r>
              <a:rPr lang="fr-FR" err="1"/>
              <a:t>Quoilin</a:t>
            </a:r>
            <a:endParaRPr lang="fr-FR"/>
          </a:p>
          <a:p>
            <a:pPr marL="0" indent="0" algn="ctr">
              <a:buNone/>
            </a:pPr>
            <a:r>
              <a:rPr lang="fr-FR"/>
              <a:t>Ch. Martin</a:t>
            </a:r>
          </a:p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r>
              <a:rPr lang="fr-FR"/>
              <a:t>CHU Saint-Pierre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C6E5A867-6040-0976-C110-D1B1D2A0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4408" y="114527"/>
            <a:ext cx="1594760" cy="5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D012-9DCB-C45D-ADE2-01448710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MERS-CoV: kernpunten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5B90-AC24-5D59-8B59-FB5A9FE8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Respiratoire zoönose, opgedoken in 2012, endemisch circulerend op het Arabisch Schiereiland</a:t>
            </a:r>
            <a:endParaRPr lang="en-US"/>
          </a:p>
          <a:p>
            <a:r>
              <a:rPr lang="en-US"/>
              <a:t>Transmissie via druppels en aerogeen (= respiratoir virus)</a:t>
            </a:r>
          </a:p>
          <a:p>
            <a:r>
              <a:rPr lang="en-US"/>
              <a:t>Sporadische geïmporteerde gevallen, efficiënte transmissie in zorginstellingen</a:t>
            </a:r>
          </a:p>
          <a:p>
            <a:r>
              <a:rPr lang="en-US"/>
              <a:t>Hoge mortaliteit bij kwetsbare personen (25-30%)</a:t>
            </a:r>
          </a:p>
        </p:txBody>
      </p:sp>
    </p:spTree>
    <p:extLst>
      <p:ext uri="{BB962C8B-B14F-4D97-AF65-F5344CB8AC3E}">
        <p14:creationId xmlns:p14="http://schemas.microsoft.com/office/powerpoint/2010/main" val="27536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2A4E4-6414-7F4D-6489-93CA2BF8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1032"/>
            <a:ext cx="5291666" cy="3055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3483DF-03CF-B286-F77D-42F12B44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" b="167"/>
          <a:stretch>
            <a:fillRect/>
          </a:stretch>
        </p:blipFill>
        <p:spPr>
          <a:xfrm>
            <a:off x="6256865" y="2041036"/>
            <a:ext cx="5291667" cy="27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EA642-1C78-CE03-B2D4-DE77D827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Bedevaarten naar Mekka (waaronder de hadj, afgelopen op 30 mei)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BA41E-828A-2E8A-E367-12E5D38B78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20" r="8573" b="1"/>
          <a:stretch>
            <a:fillRect/>
          </a:stretch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943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C9D524-C5E6-87E2-A144-5CCA1F7C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juiste vragen om te stellen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0AA5ED-E28F-D711-40A0-1F071C10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413" y="585216"/>
            <a:ext cx="7261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7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60E-FECB-3E36-7313-A0D56522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1" y="270364"/>
            <a:ext cx="11524648" cy="471365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50" err="1">
                <a:solidFill>
                  <a:srgbClr val="0070C0"/>
                </a:solidFill>
                <a:latin typeface="Calibri"/>
              </a:rPr>
              <a:t>V</a:t>
            </a:r>
            <a:r>
              <a:rPr lang="en-US" sz="2800" err="1">
                <a:solidFill>
                  <a:srgbClr val="0070C0"/>
                </a:solidFill>
                <a:latin typeface="Calibri"/>
              </a:rPr>
              <a:t>eiligheid</a:t>
            </a:r>
            <a:r>
              <a:rPr lang="en-US" sz="2800">
                <a:solidFill>
                  <a:srgbClr val="0070C0"/>
                </a:solidFill>
                <a:latin typeface="Calibri"/>
              </a:rPr>
              <a:t> in de </a:t>
            </a:r>
            <a:r>
              <a:rPr lang="en-US" sz="2800" err="1">
                <a:solidFill>
                  <a:srgbClr val="0070C0"/>
                </a:solidFill>
                <a:latin typeface="Calibri"/>
              </a:rPr>
              <a:t>huisartsenpraktij</a:t>
            </a:r>
            <a:r>
              <a:rPr lang="en-US" sz="2800" err="1">
                <a:solidFill>
                  <a:srgbClr val="0070C0"/>
                </a:solidFill>
                <a:ea typeface="+mj-lt"/>
                <a:cs typeface="+mj-lt"/>
              </a:rPr>
              <a:t>k</a:t>
            </a:r>
            <a:r>
              <a:rPr lang="en-US" sz="2800">
                <a:solidFill>
                  <a:srgbClr val="0070C0"/>
                </a:solidFill>
                <a:ea typeface="+mj-lt"/>
                <a:cs typeface="+mj-lt"/>
              </a:rPr>
              <a:t>: </a:t>
            </a:r>
            <a:r>
              <a:rPr lang="en-US" sz="2800" err="1">
                <a:solidFill>
                  <a:srgbClr val="0070C0"/>
                </a:solidFill>
                <a:ea typeface="+mj-lt"/>
                <a:cs typeface="+mj-lt"/>
              </a:rPr>
              <a:t>een</a:t>
            </a:r>
            <a:r>
              <a:rPr lang="en-US" sz="2800">
                <a:solidFill>
                  <a:srgbClr val="0070C0"/>
                </a:solidFill>
                <a:ea typeface="+mj-lt"/>
                <a:cs typeface="+mj-lt"/>
              </a:rPr>
              <a:t> </a:t>
            </a:r>
            <a:r>
              <a:rPr lang="en-US" sz="2800" err="1">
                <a:solidFill>
                  <a:srgbClr val="0070C0"/>
                </a:solidFill>
                <a:ea typeface="+mj-lt"/>
                <a:cs typeface="+mj-lt"/>
              </a:rPr>
              <a:t>zeldzaam</a:t>
            </a:r>
            <a:r>
              <a:rPr lang="en-US" sz="2800">
                <a:solidFill>
                  <a:srgbClr val="0070C0"/>
                </a:solidFill>
                <a:ea typeface="+mj-lt"/>
                <a:cs typeface="+mj-lt"/>
              </a:rPr>
              <a:t> maar </a:t>
            </a:r>
            <a:r>
              <a:rPr lang="en-US" sz="2800" err="1">
                <a:solidFill>
                  <a:srgbClr val="0070C0"/>
                </a:solidFill>
                <a:ea typeface="+mj-lt"/>
                <a:cs typeface="+mj-lt"/>
              </a:rPr>
              <a:t>reëel</a:t>
            </a:r>
            <a:r>
              <a:rPr lang="en-US" sz="2800">
                <a:solidFill>
                  <a:srgbClr val="0070C0"/>
                </a:solidFill>
                <a:ea typeface="+mj-lt"/>
                <a:cs typeface="+mj-lt"/>
              </a:rPr>
              <a:t> </a:t>
            </a:r>
            <a:r>
              <a:rPr lang="en-US" sz="2800" err="1">
                <a:solidFill>
                  <a:srgbClr val="0070C0"/>
                </a:solidFill>
                <a:ea typeface="+mj-lt"/>
                <a:cs typeface="+mj-lt"/>
              </a:rPr>
              <a:t>risico</a:t>
            </a:r>
            <a:r>
              <a:rPr lang="en-US" sz="2800">
                <a:solidFill>
                  <a:srgbClr val="0070C0"/>
                </a:solidFill>
                <a:ea typeface="+mj-lt"/>
                <a:cs typeface="+mj-lt"/>
              </a:rPr>
              <a:t> </a:t>
            </a:r>
            <a:endParaRPr lang="en-US" sz="280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5A85-591C-5649-BD42-DC93F29F2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677" y="854705"/>
            <a:ext cx="11524647" cy="512076"/>
          </a:xfr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ea typeface="+mn-lt"/>
                <a:cs typeface="+mn-lt"/>
              </a:rPr>
              <a:t>1,5 </a:t>
            </a:r>
            <a:r>
              <a:rPr lang="en-US" sz="2400" b="0" dirty="0" err="1">
                <a:ea typeface="+mn-lt"/>
                <a:cs typeface="+mn-lt"/>
              </a:rPr>
              <a:t>miljard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internationale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reizigers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en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nog</a:t>
            </a:r>
            <a:r>
              <a:rPr lang="en-US" sz="2400" b="0" dirty="0">
                <a:ea typeface="+mn-lt"/>
                <a:cs typeface="+mn-lt"/>
              </a:rPr>
              <a:t> steeds </a:t>
            </a:r>
            <a:r>
              <a:rPr lang="en-US" sz="2400" b="0" dirty="0" err="1">
                <a:ea typeface="+mn-lt"/>
                <a:cs typeface="+mn-lt"/>
              </a:rPr>
              <a:t>epidemieën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en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nieuwe</a:t>
            </a:r>
            <a:r>
              <a:rPr lang="en-US" sz="2400" b="0" dirty="0">
                <a:ea typeface="+mn-lt"/>
                <a:cs typeface="+mn-lt"/>
              </a:rPr>
              <a:t> </a:t>
            </a:r>
            <a:r>
              <a:rPr lang="en-US" sz="2400" b="0" dirty="0" err="1">
                <a:ea typeface="+mn-lt"/>
                <a:cs typeface="+mn-lt"/>
              </a:rPr>
              <a:t>uitbraken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5" name="Picture 4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5E48407C-C733-07C6-8AEC-D44EBFEB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2" y="1460739"/>
            <a:ext cx="4695167" cy="4770408"/>
          </a:xfrm>
          <a:prstGeom prst="rect">
            <a:avLst/>
          </a:prstGeom>
        </p:spPr>
      </p:pic>
      <p:pic>
        <p:nvPicPr>
          <p:cNvPr id="6" name="Picture 5" descr="A map of the world with red and blue dots and lines&#10;&#10;AI-generated content may be incorrect.">
            <a:extLst>
              <a:ext uri="{FF2B5EF4-FFF2-40B4-BE49-F238E27FC236}">
                <a16:creationId xmlns:a16="http://schemas.microsoft.com/office/drawing/2014/main" id="{5A69999F-52B8-9B77-4092-DB35CE45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74" y="1360805"/>
            <a:ext cx="5730032" cy="3522453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6E0B132-3131-590E-5105-6696E329D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593" y="5195721"/>
            <a:ext cx="6449761" cy="9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5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ED394-EE79-372A-51BB-CD2CB620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184101"/>
            <a:ext cx="11524648" cy="485743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err="1">
                <a:solidFill>
                  <a:srgbClr val="0070C0"/>
                </a:solidFill>
                <a:latin typeface="Calibri"/>
              </a:rPr>
              <a:t>Veiligheid</a:t>
            </a:r>
            <a:r>
              <a:rPr lang="en-US" sz="2800">
                <a:solidFill>
                  <a:srgbClr val="0070C0"/>
                </a:solidFill>
                <a:latin typeface="Calibri"/>
              </a:rPr>
              <a:t> in de </a:t>
            </a:r>
            <a:r>
              <a:rPr lang="en-US" sz="2800" err="1">
                <a:solidFill>
                  <a:srgbClr val="0070C0"/>
                </a:solidFill>
                <a:latin typeface="Calibri"/>
              </a:rPr>
              <a:t>huisartsenpraktijk</a:t>
            </a:r>
            <a:r>
              <a:rPr lang="en-US" sz="2800">
                <a:solidFill>
                  <a:srgbClr val="0070C0"/>
                </a:solidFill>
                <a:latin typeface="Calibri"/>
              </a:rPr>
              <a:t>: </a:t>
            </a:r>
            <a:r>
              <a:rPr lang="en-US" sz="2800" err="1">
                <a:solidFill>
                  <a:srgbClr val="0070C0"/>
                </a:solidFill>
                <a:latin typeface="Calibri"/>
              </a:rPr>
              <a:t>risicoidentificatie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EE589-A38B-84E0-6985-7363D4A45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45" y="763396"/>
            <a:ext cx="11524647" cy="483321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ea typeface="Calibri"/>
                <a:cs typeface="Calibri"/>
              </a:rPr>
              <a:t>    </a:t>
            </a:r>
            <a:r>
              <a:rPr lang="fr-FR" sz="2400" dirty="0" err="1">
                <a:ea typeface="Calibri"/>
                <a:cs typeface="Calibri"/>
              </a:rPr>
              <a:t>Symptomen</a:t>
            </a:r>
            <a:r>
              <a:rPr lang="fr-FR" sz="2400" dirty="0">
                <a:ea typeface="Calibri"/>
                <a:cs typeface="Calibri"/>
              </a:rPr>
              <a:t> + </a:t>
            </a:r>
            <a:r>
              <a:rPr lang="fr-FR" sz="2400" dirty="0" err="1">
                <a:ea typeface="Calibri"/>
                <a:cs typeface="Calibri"/>
              </a:rPr>
              <a:t>risico</a:t>
            </a:r>
            <a:r>
              <a:rPr lang="fr-FR" sz="2400" dirty="0">
                <a:ea typeface="Calibri"/>
                <a:cs typeface="Calibri"/>
              </a:rPr>
              <a:t> + </a:t>
            </a:r>
            <a:r>
              <a:rPr lang="fr-FR" sz="2400" dirty="0" err="1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blootstelling</a:t>
            </a:r>
            <a:r>
              <a:rPr lang="fr-FR" sz="2400" dirty="0">
                <a:ea typeface="Calibri"/>
                <a:cs typeface="Calibri"/>
              </a:rPr>
              <a:t> </a:t>
            </a:r>
            <a:endParaRPr lang="fr-FR"/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447AB7A9-34AD-7BDE-D64A-4C123024C07B}"/>
              </a:ext>
            </a:extLst>
          </p:cNvPr>
          <p:cNvSpPr txBox="1"/>
          <p:nvPr/>
        </p:nvSpPr>
        <p:spPr>
          <a:xfrm>
            <a:off x="87119" y="3407648"/>
            <a:ext cx="2078935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err="1">
                <a:ea typeface="Calibri"/>
                <a:cs typeface="Calibri"/>
              </a:rPr>
              <a:t>Koorts</a:t>
            </a:r>
            <a:r>
              <a:rPr lang="fr-FR" sz="2400">
                <a:ea typeface="Calibri"/>
                <a:cs typeface="Calibri"/>
              </a:rPr>
              <a:t> &gt; 38°</a:t>
            </a:r>
            <a:endParaRPr lang="en-US" sz="3556"/>
          </a:p>
        </p:txBody>
      </p:sp>
      <p:sp>
        <p:nvSpPr>
          <p:cNvPr id="193" name="Flèche : droite 192">
            <a:extLst>
              <a:ext uri="{FF2B5EF4-FFF2-40B4-BE49-F238E27FC236}">
                <a16:creationId xmlns:a16="http://schemas.microsoft.com/office/drawing/2014/main" id="{AAD14696-33AD-466C-EC79-0D8A0F124A63}"/>
              </a:ext>
            </a:extLst>
          </p:cNvPr>
          <p:cNvSpPr/>
          <p:nvPr/>
        </p:nvSpPr>
        <p:spPr>
          <a:xfrm>
            <a:off x="2169951" y="3429269"/>
            <a:ext cx="747157" cy="51212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3556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EBE1E7-8CA0-9BC1-4C53-C46ED177BF3F}"/>
              </a:ext>
            </a:extLst>
          </p:cNvPr>
          <p:cNvSpPr txBox="1"/>
          <p:nvPr/>
        </p:nvSpPr>
        <p:spPr>
          <a:xfrm>
            <a:off x="2923718" y="3063198"/>
            <a:ext cx="2078935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err="1">
                <a:ea typeface="+mn-lt"/>
                <a:cs typeface="+mn-lt"/>
              </a:rPr>
              <a:t>Komt</a:t>
            </a:r>
            <a:r>
              <a:rPr lang="fr-FR" sz="2400">
                <a:ea typeface="+mn-lt"/>
                <a:cs typeface="+mn-lt"/>
              </a:rPr>
              <a:t> de </a:t>
            </a:r>
            <a:r>
              <a:rPr lang="fr-FR" sz="2400" err="1">
                <a:ea typeface="+mn-lt"/>
                <a:cs typeface="+mn-lt"/>
              </a:rPr>
              <a:t>patiënt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terug</a:t>
            </a:r>
            <a:r>
              <a:rPr lang="fr-FR" sz="2400">
                <a:ea typeface="+mn-lt"/>
                <a:cs typeface="+mn-lt"/>
              </a:rPr>
              <a:t> van </a:t>
            </a:r>
            <a:r>
              <a:rPr lang="fr-FR" sz="2400" err="1">
                <a:ea typeface="+mn-lt"/>
                <a:cs typeface="+mn-lt"/>
              </a:rPr>
              <a:t>een</a:t>
            </a:r>
            <a:r>
              <a:rPr lang="fr-FR" sz="2400">
                <a:ea typeface="+mn-lt"/>
                <a:cs typeface="+mn-lt"/>
              </a:rPr>
              <a:t> reis?</a:t>
            </a:r>
            <a:endParaRPr lang="en-US" sz="3556">
              <a:ea typeface="+mn-lt"/>
              <a:cs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ED156C-2DAD-4A62-BBC0-B893BC90CFBC}"/>
              </a:ext>
            </a:extLst>
          </p:cNvPr>
          <p:cNvSpPr txBox="1"/>
          <p:nvPr/>
        </p:nvSpPr>
        <p:spPr>
          <a:xfrm>
            <a:off x="2914215" y="1763891"/>
            <a:ext cx="2067012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err="1">
                <a:ea typeface="+mn-lt"/>
                <a:cs typeface="+mn-lt"/>
              </a:rPr>
              <a:t>Saoedi-Arabië</a:t>
            </a:r>
            <a:r>
              <a:rPr lang="en-US" sz="1600">
                <a:ea typeface="+mn-lt"/>
                <a:cs typeface="+mn-lt"/>
              </a:rPr>
              <a:t>/ </a:t>
            </a:r>
            <a:endParaRPr lang="en-US" sz="3556"/>
          </a:p>
          <a:p>
            <a:pPr algn="ctr"/>
            <a:r>
              <a:rPr lang="en-US" sz="1600">
                <a:ea typeface="+mn-lt"/>
                <a:cs typeface="+mn-lt"/>
              </a:rPr>
              <a:t>Arabisch </a:t>
            </a:r>
            <a:r>
              <a:rPr lang="en-US" sz="1600" err="1">
                <a:ea typeface="+mn-lt"/>
                <a:cs typeface="+mn-lt"/>
              </a:rPr>
              <a:t>Schiereiland</a:t>
            </a:r>
            <a:endParaRPr lang="en-US" sz="3556" err="1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D01955-126F-6ADF-E97F-23D9DA03EF36}"/>
              </a:ext>
            </a:extLst>
          </p:cNvPr>
          <p:cNvSpPr txBox="1"/>
          <p:nvPr/>
        </p:nvSpPr>
        <p:spPr>
          <a:xfrm>
            <a:off x="5442016" y="1732553"/>
            <a:ext cx="2350773" cy="1231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ea typeface="+mn-lt"/>
                <a:cs typeface="+mn-lt"/>
              </a:rPr>
              <a:t>Is de </a:t>
            </a:r>
            <a:r>
              <a:rPr lang="fr-FR" sz="2400" err="1">
                <a:ea typeface="+mn-lt"/>
                <a:cs typeface="+mn-lt"/>
              </a:rPr>
              <a:t>patiënt</a:t>
            </a:r>
            <a:r>
              <a:rPr lang="fr-FR" sz="2400">
                <a:ea typeface="+mn-lt"/>
                <a:cs typeface="+mn-lt"/>
              </a:rPr>
              <a:t> &lt; 14 dg </a:t>
            </a:r>
            <a:r>
              <a:rPr lang="fr-FR" sz="2400" err="1">
                <a:ea typeface="+mn-lt"/>
                <a:cs typeface="+mn-lt"/>
              </a:rPr>
              <a:t>geleden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teruggekomen</a:t>
            </a:r>
            <a:r>
              <a:rPr lang="fr-FR" sz="2400">
                <a:ea typeface="+mn-lt"/>
                <a:cs typeface="+mn-lt"/>
              </a:rPr>
              <a:t>?</a:t>
            </a:r>
            <a:endParaRPr lang="en-US" sz="3556">
              <a:ea typeface="+mn-lt"/>
              <a:cs typeface="+mn-lt"/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3A1B65D-A764-D49A-27AE-FAD6D647AC6E}"/>
              </a:ext>
            </a:extLst>
          </p:cNvPr>
          <p:cNvSpPr/>
          <p:nvPr/>
        </p:nvSpPr>
        <p:spPr>
          <a:xfrm>
            <a:off x="7304984" y="3501158"/>
            <a:ext cx="725992" cy="51212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3556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EA21D6-B479-390C-80A0-7D681A287BAE}"/>
              </a:ext>
            </a:extLst>
          </p:cNvPr>
          <p:cNvSpPr txBox="1"/>
          <p:nvPr/>
        </p:nvSpPr>
        <p:spPr>
          <a:xfrm>
            <a:off x="8166537" y="1246843"/>
            <a:ext cx="3921229" cy="24620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67">
                <a:ea typeface="+mn-lt"/>
                <a:cs typeface="+mn-lt"/>
              </a:rPr>
              <a:t>De </a:t>
            </a:r>
            <a:r>
              <a:rPr lang="fr-FR" sz="2267" err="1">
                <a:ea typeface="+mn-lt"/>
                <a:cs typeface="+mn-lt"/>
              </a:rPr>
              <a:t>patiënt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heeft</a:t>
            </a:r>
            <a:r>
              <a:rPr lang="fr-FR" sz="2267">
                <a:ea typeface="+mn-lt"/>
                <a:cs typeface="+mn-lt"/>
              </a:rPr>
              <a:t> contact </a:t>
            </a:r>
            <a:r>
              <a:rPr lang="fr-FR" sz="2267" err="1">
                <a:ea typeface="+mn-lt"/>
                <a:cs typeface="+mn-lt"/>
              </a:rPr>
              <a:t>gehad</a:t>
            </a:r>
            <a:r>
              <a:rPr lang="fr-FR" sz="2267">
                <a:ea typeface="+mn-lt"/>
                <a:cs typeface="+mn-lt"/>
              </a:rPr>
              <a:t> met: </a:t>
            </a:r>
            <a:endParaRPr lang="en-US" sz="2267">
              <a:ea typeface="+mn-lt"/>
              <a:cs typeface="+mn-lt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ziekenhuis</a:t>
            </a:r>
            <a:r>
              <a:rPr lang="fr-FR" sz="2133">
                <a:ea typeface="+mn-lt"/>
                <a:cs typeface="+mn-lt"/>
              </a:rPr>
              <a:t> </a:t>
            </a:r>
            <a:endParaRPr lang="fr-FR" sz="2133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symptomatisch</a:t>
            </a:r>
            <a:r>
              <a:rPr lang="fr-FR" sz="2133">
                <a:ea typeface="+mn-lt"/>
                <a:cs typeface="+mn-lt"/>
              </a:rPr>
              <a:t> </a:t>
            </a:r>
            <a:r>
              <a:rPr lang="fr-FR" sz="2133" err="1">
                <a:ea typeface="+mn-lt"/>
                <a:cs typeface="+mn-lt"/>
              </a:rPr>
              <a:t>geval</a:t>
            </a:r>
            <a:r>
              <a:rPr lang="fr-FR" sz="2133">
                <a:ea typeface="+mn-lt"/>
                <a:cs typeface="+mn-lt"/>
              </a:rPr>
              <a:t> </a:t>
            </a:r>
            <a:endParaRPr lang="fr-FR" sz="2133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kameelachtigen</a:t>
            </a:r>
            <a:r>
              <a:rPr lang="fr-FR" sz="2133">
                <a:ea typeface="+mn-lt"/>
                <a:cs typeface="+mn-lt"/>
              </a:rPr>
              <a:t> / </a:t>
            </a:r>
            <a:r>
              <a:rPr lang="fr-FR" sz="2133" err="1">
                <a:ea typeface="+mn-lt"/>
                <a:cs typeface="+mn-lt"/>
              </a:rPr>
              <a:t>producten</a:t>
            </a:r>
            <a:r>
              <a:rPr lang="fr-FR" sz="2133">
                <a:ea typeface="+mn-lt"/>
                <a:cs typeface="+mn-lt"/>
              </a:rPr>
              <a:t> (urine, </a:t>
            </a:r>
            <a:r>
              <a:rPr lang="fr-FR" sz="2133" err="1">
                <a:ea typeface="+mn-lt"/>
                <a:cs typeface="+mn-lt"/>
              </a:rPr>
              <a:t>rauw</a:t>
            </a:r>
            <a:r>
              <a:rPr lang="fr-FR" sz="2133">
                <a:ea typeface="+mn-lt"/>
                <a:cs typeface="+mn-lt"/>
              </a:rPr>
              <a:t> </a:t>
            </a:r>
            <a:r>
              <a:rPr lang="fr-FR" sz="2133" err="1">
                <a:ea typeface="+mn-lt"/>
                <a:cs typeface="+mn-lt"/>
              </a:rPr>
              <a:t>vlees</a:t>
            </a:r>
            <a:r>
              <a:rPr lang="fr-FR" sz="2133">
                <a:ea typeface="+mn-lt"/>
                <a:cs typeface="+mn-lt"/>
              </a:rPr>
              <a:t>, </a:t>
            </a:r>
            <a:r>
              <a:rPr lang="fr-FR" sz="2133" err="1">
                <a:ea typeface="+mn-lt"/>
                <a:cs typeface="+mn-lt"/>
              </a:rPr>
              <a:t>ongepasteuriseerde</a:t>
            </a:r>
            <a:r>
              <a:rPr lang="fr-FR" sz="2133">
                <a:ea typeface="+mn-lt"/>
                <a:cs typeface="+mn-lt"/>
              </a:rPr>
              <a:t> </a:t>
            </a:r>
            <a:r>
              <a:rPr lang="fr-FR" sz="2133" err="1">
                <a:ea typeface="+mn-lt"/>
                <a:cs typeface="+mn-lt"/>
              </a:rPr>
              <a:t>melk</a:t>
            </a:r>
            <a:r>
              <a:rPr lang="fr-FR" sz="2133">
                <a:ea typeface="+mn-lt"/>
                <a:cs typeface="+mn-lt"/>
              </a:rPr>
              <a:t>) </a:t>
            </a:r>
            <a:endParaRPr lang="fr-FR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17AEE6-3D97-33CF-74BA-87A5C88A71DB}"/>
              </a:ext>
            </a:extLst>
          </p:cNvPr>
          <p:cNvSpPr txBox="1"/>
          <p:nvPr/>
        </p:nvSpPr>
        <p:spPr>
          <a:xfrm>
            <a:off x="4965965" y="2009416"/>
            <a:ext cx="464132" cy="697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733" b="1">
                <a:solidFill>
                  <a:schemeClr val="accent2"/>
                </a:solidFill>
                <a:ea typeface="Calibri"/>
                <a:cs typeface="Calibri"/>
              </a:rPr>
              <a:t>+</a:t>
            </a:r>
            <a:endParaRPr lang="fr-FR" sz="3733" b="1">
              <a:solidFill>
                <a:schemeClr val="accent2"/>
              </a:solidFill>
            </a:endParaRP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4903E849-CAE0-192A-14C8-8A225A445EB8}"/>
              </a:ext>
            </a:extLst>
          </p:cNvPr>
          <p:cNvSpPr txBox="1"/>
          <p:nvPr/>
        </p:nvSpPr>
        <p:spPr>
          <a:xfrm>
            <a:off x="2901755" y="4741921"/>
            <a:ext cx="2081389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RDC – </a:t>
            </a:r>
            <a:r>
              <a:rPr lang="en-US" sz="1600" err="1"/>
              <a:t>Ituri</a:t>
            </a:r>
            <a:r>
              <a:rPr lang="en-US" sz="1600"/>
              <a:t>/Noord Kivu</a:t>
            </a:r>
            <a:endParaRPr lang="en-US" sz="1600">
              <a:ea typeface="Calibri"/>
              <a:cs typeface="Calibri"/>
            </a:endParaRPr>
          </a:p>
          <a:p>
            <a:pPr algn="ctr"/>
            <a:r>
              <a:rPr lang="en-US" sz="1600">
                <a:ea typeface="Calibri"/>
                <a:cs typeface="Calibri"/>
              </a:rPr>
              <a:t>= </a:t>
            </a:r>
            <a:r>
              <a:rPr lang="en-US" sz="1600" err="1">
                <a:ea typeface="Calibri"/>
                <a:cs typeface="Calibri"/>
              </a:rPr>
              <a:t>lokale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transmissie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563C02DA-953F-FE10-3533-714D264A7D0F}"/>
              </a:ext>
            </a:extLst>
          </p:cNvPr>
          <p:cNvSpPr txBox="1"/>
          <p:nvPr/>
        </p:nvSpPr>
        <p:spPr>
          <a:xfrm>
            <a:off x="5616462" y="4494923"/>
            <a:ext cx="2350773" cy="1231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ea typeface="+mn-lt"/>
                <a:cs typeface="+mn-lt"/>
              </a:rPr>
              <a:t>Is de </a:t>
            </a:r>
            <a:r>
              <a:rPr lang="fr-FR" sz="2400" err="1">
                <a:ea typeface="+mn-lt"/>
                <a:cs typeface="+mn-lt"/>
              </a:rPr>
              <a:t>patiënt</a:t>
            </a:r>
            <a:r>
              <a:rPr lang="fr-FR" sz="2400">
                <a:ea typeface="+mn-lt"/>
                <a:cs typeface="+mn-lt"/>
              </a:rPr>
              <a:t>  &lt;21 dg </a:t>
            </a:r>
            <a:r>
              <a:rPr lang="fr-FR" sz="2400" err="1">
                <a:ea typeface="+mn-lt"/>
                <a:cs typeface="+mn-lt"/>
              </a:rPr>
              <a:t>geleden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teruggekomen</a:t>
            </a:r>
            <a:r>
              <a:rPr lang="fr-FR" sz="2400">
                <a:ea typeface="+mn-lt"/>
                <a:cs typeface="+mn-lt"/>
              </a:rPr>
              <a:t>?</a:t>
            </a:r>
            <a:endParaRPr lang="en-US" sz="3556">
              <a:ea typeface="+mn-lt"/>
              <a:cs typeface="+mn-lt"/>
            </a:endParaRPr>
          </a:p>
        </p:txBody>
      </p:sp>
      <p:sp>
        <p:nvSpPr>
          <p:cNvPr id="23" name="ZoneTexte 13">
            <a:extLst>
              <a:ext uri="{FF2B5EF4-FFF2-40B4-BE49-F238E27FC236}">
                <a16:creationId xmlns:a16="http://schemas.microsoft.com/office/drawing/2014/main" id="{94186E0D-383D-6EE4-FDF1-E04D4DEA6DFF}"/>
              </a:ext>
            </a:extLst>
          </p:cNvPr>
          <p:cNvSpPr txBox="1"/>
          <p:nvPr/>
        </p:nvSpPr>
        <p:spPr>
          <a:xfrm>
            <a:off x="8166537" y="3896480"/>
            <a:ext cx="3923883" cy="28315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67">
                <a:ea typeface="+mn-lt"/>
                <a:cs typeface="+mn-lt"/>
              </a:rPr>
              <a:t>De </a:t>
            </a:r>
            <a:r>
              <a:rPr lang="fr-FR" sz="2267" err="1">
                <a:ea typeface="+mn-lt"/>
                <a:cs typeface="+mn-lt"/>
              </a:rPr>
              <a:t>patiënt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heeft</a:t>
            </a:r>
            <a:r>
              <a:rPr lang="fr-FR" sz="2267">
                <a:ea typeface="+mn-lt"/>
                <a:cs typeface="+mn-lt"/>
              </a:rPr>
              <a:t> contact </a:t>
            </a:r>
            <a:r>
              <a:rPr lang="fr-FR" sz="2267" err="1">
                <a:ea typeface="+mn-lt"/>
                <a:cs typeface="+mn-lt"/>
              </a:rPr>
              <a:t>gehad</a:t>
            </a:r>
            <a:r>
              <a:rPr lang="fr-FR" sz="2267">
                <a:ea typeface="+mn-lt"/>
                <a:cs typeface="+mn-lt"/>
              </a:rPr>
              <a:t> met </a:t>
            </a:r>
            <a:r>
              <a:rPr lang="fr-FR" sz="2267" err="1">
                <a:ea typeface="+mn-lt"/>
                <a:cs typeface="+mn-lt"/>
              </a:rPr>
              <a:t>een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persoon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bij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wie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een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besmetting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wordt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vermoed</a:t>
            </a:r>
            <a:r>
              <a:rPr lang="fr-FR" sz="2267">
                <a:ea typeface="+mn-lt"/>
                <a:cs typeface="+mn-lt"/>
              </a:rPr>
              <a:t> of </a:t>
            </a:r>
            <a:r>
              <a:rPr lang="fr-FR" sz="2267" err="1">
                <a:ea typeface="+mn-lt"/>
                <a:cs typeface="+mn-lt"/>
              </a:rPr>
              <a:t>is</a:t>
            </a:r>
            <a:r>
              <a:rPr lang="fr-FR" sz="2267">
                <a:ea typeface="+mn-lt"/>
                <a:cs typeface="+mn-lt"/>
              </a:rPr>
              <a:t> </a:t>
            </a:r>
            <a:r>
              <a:rPr lang="fr-FR" sz="2267" err="1">
                <a:ea typeface="+mn-lt"/>
                <a:cs typeface="+mn-lt"/>
              </a:rPr>
              <a:t>bevestigd</a:t>
            </a:r>
            <a:r>
              <a:rPr lang="fr-FR" sz="2267">
                <a:ea typeface="+mn-lt"/>
                <a:cs typeface="+mn-lt"/>
              </a:rPr>
              <a:t>: </a:t>
            </a:r>
            <a:endParaRPr lang="en-US" sz="2267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Samenwonen</a:t>
            </a:r>
            <a:r>
              <a:rPr lang="fr-FR" sz="2133">
                <a:ea typeface="+mn-lt"/>
                <a:cs typeface="+mn-lt"/>
              </a:rPr>
              <a:t> </a:t>
            </a:r>
            <a:endParaRPr lang="fr-FR" sz="2133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Verzorging</a:t>
            </a:r>
            <a:r>
              <a:rPr lang="fr-FR" sz="2133">
                <a:ea typeface="+mn-lt"/>
                <a:cs typeface="+mn-lt"/>
              </a:rPr>
              <a:t> </a:t>
            </a:r>
            <a:r>
              <a:rPr lang="fr-FR" sz="2133" err="1">
                <a:ea typeface="+mn-lt"/>
                <a:cs typeface="+mn-lt"/>
              </a:rPr>
              <a:t>verlenen</a:t>
            </a:r>
            <a:r>
              <a:rPr lang="fr-FR" sz="2133">
                <a:ea typeface="+mn-lt"/>
                <a:cs typeface="+mn-lt"/>
              </a:rPr>
              <a:t> </a:t>
            </a:r>
            <a:endParaRPr lang="fr-FR" sz="2133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>
                <a:ea typeface="+mn-lt"/>
                <a:cs typeface="+mn-lt"/>
              </a:rPr>
              <a:t>Contact met </a:t>
            </a:r>
            <a:r>
              <a:rPr lang="fr-FR" sz="2133" err="1">
                <a:ea typeface="+mn-lt"/>
                <a:cs typeface="+mn-lt"/>
              </a:rPr>
              <a:t>lichaamsvloeistoffen</a:t>
            </a:r>
            <a:endParaRPr lang="fr-FR" sz="2133">
              <a:ea typeface="Calibri"/>
              <a:cs typeface="Calibri"/>
            </a:endParaRPr>
          </a:p>
        </p:txBody>
      </p:sp>
      <p:sp>
        <p:nvSpPr>
          <p:cNvPr id="24" name="ZoneTexte 14">
            <a:extLst>
              <a:ext uri="{FF2B5EF4-FFF2-40B4-BE49-F238E27FC236}">
                <a16:creationId xmlns:a16="http://schemas.microsoft.com/office/drawing/2014/main" id="{D0C836D7-5FBC-ED22-954A-06D016CC5E2F}"/>
              </a:ext>
            </a:extLst>
          </p:cNvPr>
          <p:cNvSpPr txBox="1"/>
          <p:nvPr/>
        </p:nvSpPr>
        <p:spPr>
          <a:xfrm>
            <a:off x="5052228" y="4726736"/>
            <a:ext cx="464132" cy="697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733" b="1">
                <a:solidFill>
                  <a:schemeClr val="accent2"/>
                </a:solidFill>
                <a:ea typeface="Calibri"/>
                <a:cs typeface="Calibri"/>
              </a:rPr>
              <a:t>+</a:t>
            </a:r>
            <a:endParaRPr lang="fr-FR" sz="3733" b="1">
              <a:solidFill>
                <a:schemeClr val="accent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E955B6-057C-FAAD-EFFA-4ED429C87F87}"/>
              </a:ext>
            </a:extLst>
          </p:cNvPr>
          <p:cNvSpPr txBox="1"/>
          <p:nvPr/>
        </p:nvSpPr>
        <p:spPr>
          <a:xfrm>
            <a:off x="185924" y="1391960"/>
            <a:ext cx="188741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In de </a:t>
            </a:r>
            <a:r>
              <a:rPr lang="fr-FR" err="1"/>
              <a:t>praktijk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53C57F-74B5-311A-CD3C-0AC48A301CF1}"/>
              </a:ext>
            </a:extLst>
          </p:cNvPr>
          <p:cNvSpPr txBox="1"/>
          <p:nvPr/>
        </p:nvSpPr>
        <p:spPr>
          <a:xfrm>
            <a:off x="179754" y="5718187"/>
            <a:ext cx="235633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Thuis</a:t>
            </a:r>
            <a:r>
              <a:rPr lang="fr-FR" dirty="0"/>
              <a:t> van de </a:t>
            </a:r>
            <a:r>
              <a:rPr lang="fr-FR" dirty="0" err="1"/>
              <a:t>patiënt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96CF7368-AD6B-4A8C-52EE-4B9D9952DF9C}"/>
              </a:ext>
            </a:extLst>
          </p:cNvPr>
          <p:cNvSpPr txBox="1"/>
          <p:nvPr/>
        </p:nvSpPr>
        <p:spPr>
          <a:xfrm>
            <a:off x="5415032" y="869563"/>
            <a:ext cx="466002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+ </a:t>
            </a:r>
            <a:r>
              <a:rPr lang="fr-FR" sz="1400" dirty="0" err="1"/>
              <a:t>Bijkomende</a:t>
            </a:r>
            <a:r>
              <a:rPr lang="fr-FR" sz="1400" dirty="0"/>
              <a:t> </a:t>
            </a:r>
            <a:r>
              <a:rPr lang="fr-FR" sz="1400" dirty="0" err="1"/>
              <a:t>vragen</a:t>
            </a:r>
            <a:r>
              <a:rPr lang="fr-FR" sz="1400" dirty="0"/>
              <a:t>: </a:t>
            </a:r>
            <a:r>
              <a:rPr lang="fr-FR" sz="1400" dirty="0" err="1"/>
              <a:t>antimalaria</a:t>
            </a:r>
            <a:r>
              <a:rPr lang="fr-FR" sz="1400" dirty="0"/>
              <a:t>, </a:t>
            </a:r>
            <a:r>
              <a:rPr lang="fr-FR" sz="1400" dirty="0" err="1"/>
              <a:t>vaccinatie</a:t>
            </a:r>
            <a:r>
              <a:rPr lang="fr-FR" sz="1400" dirty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392079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BA881-2BD0-5131-4CB9-86D309EC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284742"/>
            <a:ext cx="11524648" cy="471365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aseline="0" err="1">
                <a:solidFill>
                  <a:srgbClr val="0070C0"/>
                </a:solidFill>
                <a:latin typeface="Calibri"/>
              </a:rPr>
              <a:t>Veiligheid</a:t>
            </a:r>
            <a:r>
              <a:rPr lang="en-US" sz="3200" baseline="0">
                <a:solidFill>
                  <a:srgbClr val="0070C0"/>
                </a:solidFill>
                <a:latin typeface="Calibri"/>
              </a:rPr>
              <a:t> in de </a:t>
            </a:r>
            <a:r>
              <a:rPr lang="en-US" sz="3200" baseline="0" err="1">
                <a:solidFill>
                  <a:srgbClr val="0070C0"/>
                </a:solidFill>
                <a:latin typeface="Calibri"/>
              </a:rPr>
              <a:t>huisartsenpraktijk</a:t>
            </a:r>
            <a:r>
              <a:rPr lang="en-US" sz="3200" baseline="0">
                <a:solidFill>
                  <a:srgbClr val="0070C0"/>
                </a:solidFill>
                <a:latin typeface="Calibri"/>
              </a:rPr>
              <a:t>: </a:t>
            </a:r>
            <a:r>
              <a:rPr lang="en-US" sz="3200" err="1">
                <a:solidFill>
                  <a:srgbClr val="0070C0"/>
                </a:solidFill>
                <a:latin typeface="Calibri"/>
              </a:rPr>
              <a:t>risico</a:t>
            </a:r>
            <a:r>
              <a:rPr lang="en-US" sz="320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Calibri"/>
              </a:rPr>
              <a:t>inschatting</a:t>
            </a:r>
            <a:endParaRPr lang="en-US" sz="3200" err="1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4781D4-EA1E-3C99-AC62-D2B7D630B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676" y="897836"/>
            <a:ext cx="11510269" cy="468944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ea typeface="Calibri"/>
                <a:cs typeface="Calibri"/>
              </a:rPr>
              <a:t>Hoe, </a:t>
            </a:r>
            <a:r>
              <a:rPr lang="fr-FR" sz="2400" dirty="0" err="1">
                <a:ea typeface="Calibri"/>
                <a:cs typeface="Calibri"/>
              </a:rPr>
              <a:t>wanneer</a:t>
            </a:r>
            <a:r>
              <a:rPr lang="fr-FR" sz="2400" dirty="0">
                <a:ea typeface="Calibri"/>
                <a:cs typeface="Calibri"/>
              </a:rPr>
              <a:t> en </a:t>
            </a:r>
            <a:r>
              <a:rPr lang="fr-FR" sz="2400" dirty="0" err="1">
                <a:ea typeface="Calibri"/>
                <a:cs typeface="Calibri"/>
              </a:rPr>
              <a:t>hoe</a:t>
            </a:r>
            <a:r>
              <a:rPr lang="fr-FR" sz="2400" dirty="0">
                <a:ea typeface="Calibri"/>
                <a:cs typeface="Calibri"/>
              </a:rPr>
              <a:t> </a:t>
            </a:r>
            <a:r>
              <a:rPr lang="fr-FR" sz="2400" dirty="0" err="1">
                <a:ea typeface="Calibri"/>
                <a:cs typeface="Calibri"/>
              </a:rPr>
              <a:t>lang</a:t>
            </a:r>
            <a:r>
              <a:rPr lang="fr-FR" sz="2400" dirty="0">
                <a:ea typeface="Calibri"/>
                <a:cs typeface="Calibri"/>
              </a:rPr>
              <a:t> </a:t>
            </a:r>
            <a:r>
              <a:rPr lang="fr-FR" sz="2400" dirty="0" err="1">
                <a:ea typeface="Calibri"/>
                <a:cs typeface="Calibri"/>
              </a:rPr>
              <a:t>is</a:t>
            </a:r>
            <a:r>
              <a:rPr lang="fr-FR" sz="2400" dirty="0">
                <a:ea typeface="Calibri"/>
                <a:cs typeface="Calibri"/>
              </a:rPr>
              <a:t> de </a:t>
            </a:r>
            <a:r>
              <a:rPr lang="fr-FR" sz="2400" dirty="0" err="1">
                <a:ea typeface="Calibri"/>
                <a:cs typeface="Calibri"/>
              </a:rPr>
              <a:t>patiënt</a:t>
            </a:r>
            <a:r>
              <a:rPr lang="fr-FR" sz="2400" dirty="0">
                <a:ea typeface="Calibri"/>
                <a:cs typeface="Calibri"/>
              </a:rPr>
              <a:t> </a:t>
            </a:r>
            <a:r>
              <a:rPr lang="fr-FR" sz="2400" dirty="0" err="1">
                <a:ea typeface="Calibri"/>
                <a:cs typeface="Calibri"/>
              </a:rPr>
              <a:t>besmettelijk</a:t>
            </a:r>
            <a:r>
              <a:rPr lang="fr-FR" sz="2400" dirty="0">
                <a:ea typeface="Calibri"/>
                <a:cs typeface="Calibri"/>
              </a:rPr>
              <a:t>?</a:t>
            </a:r>
            <a:endParaRPr lang="en-US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7B4CA2C-0E19-A66D-64BD-AEEC5AEC9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97866"/>
              </p:ext>
            </p:extLst>
          </p:nvPr>
        </p:nvGraphicFramePr>
        <p:xfrm>
          <a:off x="339587" y="1629641"/>
          <a:ext cx="11505758" cy="329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77">
                  <a:extLst>
                    <a:ext uri="{9D8B030D-6E8A-4147-A177-3AD203B41FA5}">
                      <a16:colId xmlns:a16="http://schemas.microsoft.com/office/drawing/2014/main" val="4273912463"/>
                    </a:ext>
                  </a:extLst>
                </a:gridCol>
                <a:gridCol w="4239356">
                  <a:extLst>
                    <a:ext uri="{9D8B030D-6E8A-4147-A177-3AD203B41FA5}">
                      <a16:colId xmlns:a16="http://schemas.microsoft.com/office/drawing/2014/main" val="1112497045"/>
                    </a:ext>
                  </a:extLst>
                </a:gridCol>
                <a:gridCol w="4731925">
                  <a:extLst>
                    <a:ext uri="{9D8B030D-6E8A-4147-A177-3AD203B41FA5}">
                      <a16:colId xmlns:a16="http://schemas.microsoft.com/office/drawing/2014/main" val="637577320"/>
                    </a:ext>
                  </a:extLst>
                </a:gridCol>
              </a:tblGrid>
              <a:tr h="441024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Ebola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Mers-</a:t>
                      </a:r>
                      <a:r>
                        <a:rPr lang="fr-FR" sz="1800" dirty="0" err="1"/>
                        <a:t>CoV</a:t>
                      </a:r>
                      <a:endParaRPr lang="fr-FR" sz="18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23605463"/>
                  </a:ext>
                </a:extLst>
              </a:tr>
              <a:tr h="7387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Duur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van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besmettelijkheid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Begin van de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symptomen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Waarschijnlijk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1 à 2 dg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vóór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het  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begin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van de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symptomen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maar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vnl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begin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42244162"/>
                  </a:ext>
                </a:extLst>
              </a:tr>
              <a:tr h="10584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err="1"/>
                        <a:t>Blootstelling</a:t>
                      </a:r>
                      <a:endParaRPr lang="fr-FR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Biologische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vloeistoffen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 (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bloed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,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speeksel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, urine,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respi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.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secreties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,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enz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.)</a:t>
                      </a:r>
                      <a:endParaRPr lang="en-US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800" dirty="0" err="1"/>
                        <a:t>Speeksel</a:t>
                      </a:r>
                      <a:r>
                        <a:rPr lang="fr-FR" sz="1800" dirty="0"/>
                        <a:t>, respiratoire </a:t>
                      </a:r>
                      <a:r>
                        <a:rPr lang="fr-FR" sz="1800" dirty="0" err="1"/>
                        <a:t>secreties</a:t>
                      </a:r>
                      <a:endParaRPr lang="fr-FR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27500654"/>
                  </a:ext>
                </a:extLst>
              </a:tr>
              <a:tr h="10584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err="1"/>
                        <a:t>Transmissiewegen</a:t>
                      </a:r>
                      <a:endParaRPr lang="fr-FR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0" u="none" strike="noStrike" baseline="0" noProof="0">
                          <a:solidFill>
                            <a:schemeClr val="accent1">
                              <a:lumMod val="76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Direct contact  </a:t>
                      </a:r>
                      <a:r>
                        <a:rPr lang="fr-FR" sz="1800" b="0" i="0" u="none" strike="noStrike" baseline="0" noProof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=&gt; indirect contact 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Druppeltes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=&gt; 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via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aerosolen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bij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aerosolen</a:t>
                      </a: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vrijkomen</a:t>
                      </a:r>
                      <a:endParaRPr lang="fr-FR" sz="1800" b="0" i="0" u="none" strike="noStrike" baseline="0" noProof="0" dirty="0">
                        <a:solidFill>
                          <a:srgbClr val="26262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baseline="0" noProof="0" dirty="0" err="1">
                          <a:solidFill>
                            <a:schemeClr val="accent1">
                              <a:lumMod val="76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Druppeltes</a:t>
                      </a:r>
                      <a:r>
                        <a:rPr lang="fr-FR" sz="1800" b="0" i="0" u="none" strike="noStrike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=&gt; via </a:t>
                      </a:r>
                      <a:r>
                        <a:rPr lang="fr-FR" sz="1800" b="0" i="0" u="none" strike="noStrike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aerosolen</a:t>
                      </a:r>
                      <a:r>
                        <a:rPr lang="fr-FR" sz="1800" b="0" i="0" u="none" strike="noStrike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bij</a:t>
                      </a:r>
                      <a:r>
                        <a:rPr lang="fr-FR" sz="1800" b="0" i="0" u="none" strike="noStrike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aerosolen</a:t>
                      </a:r>
                      <a:r>
                        <a:rPr lang="fr-FR" sz="1800" b="0" i="0" u="none" strike="noStrike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0" i="0" u="none" strike="noStrike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vrijkomen</a:t>
                      </a:r>
                      <a:endParaRPr lang="fr-FR" dirty="0"/>
                    </a:p>
                    <a:p>
                      <a:pPr lvl="0" algn="ctr">
                        <a:buNone/>
                      </a:pPr>
                      <a:r>
                        <a:rPr lang="fr-FR" sz="1800" dirty="0"/>
                        <a:t>Direct en indirect contact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5958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18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E6A3F-00A1-AABA-1B3C-BAC40A367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FF2A7-FD99-DE1D-8321-8A11E0DE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270364"/>
            <a:ext cx="11524648" cy="471365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50">
                <a:solidFill>
                  <a:srgbClr val="0070C0"/>
                </a:solidFill>
                <a:ea typeface="+mj-lt"/>
                <a:cs typeface="+mj-lt"/>
              </a:rPr>
              <a:t>  </a:t>
            </a:r>
            <a:r>
              <a:rPr lang="en-US" sz="2700" err="1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Veiligheid</a:t>
            </a:r>
            <a:r>
              <a:rPr lang="en-US" sz="2700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 in de </a:t>
            </a:r>
            <a:r>
              <a:rPr lang="en-US" sz="2700" err="1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huisartsenpraktijk</a:t>
            </a:r>
            <a:r>
              <a:rPr lang="en-US" sz="2700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: </a:t>
            </a:r>
            <a:r>
              <a:rPr lang="fr-FR" sz="2650" err="1">
                <a:solidFill>
                  <a:srgbClr val="0070C0"/>
                </a:solidFill>
                <a:ea typeface="+mj-lt"/>
                <a:cs typeface="+mj-lt"/>
              </a:rPr>
              <a:t>Persoonlijke</a:t>
            </a:r>
            <a:r>
              <a:rPr lang="fr-FR" sz="2650">
                <a:solidFill>
                  <a:srgbClr val="0070C0"/>
                </a:solidFill>
                <a:ea typeface="+mj-lt"/>
                <a:cs typeface="+mj-lt"/>
              </a:rPr>
              <a:t> </a:t>
            </a:r>
            <a:r>
              <a:rPr lang="fr-FR" sz="2650" err="1">
                <a:solidFill>
                  <a:srgbClr val="0070C0"/>
                </a:solidFill>
                <a:ea typeface="+mj-lt"/>
                <a:cs typeface="+mj-lt"/>
              </a:rPr>
              <a:t>beschermingsmiddelen</a:t>
            </a:r>
            <a:endParaRPr lang="en-US" sz="2650">
              <a:solidFill>
                <a:srgbClr val="0070C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2A9487-5D32-9033-C7E4-099503A6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677" y="825950"/>
            <a:ext cx="11524647" cy="483321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err="1">
                <a:ea typeface="Calibri"/>
                <a:cs typeface="Calibri"/>
              </a:rPr>
              <a:t>Aanpassing</a:t>
            </a:r>
            <a:r>
              <a:rPr lang="fr-FR" sz="2400" dirty="0">
                <a:ea typeface="Calibri"/>
                <a:cs typeface="Calibri"/>
              </a:rPr>
              <a:t> </a:t>
            </a:r>
            <a:r>
              <a:rPr lang="fr-FR" sz="2400" dirty="0" err="1">
                <a:ea typeface="Calibri"/>
                <a:cs typeface="Calibri"/>
              </a:rPr>
              <a:t>volgens</a:t>
            </a:r>
            <a:r>
              <a:rPr lang="fr-FR" sz="2400" dirty="0">
                <a:ea typeface="Calibri"/>
                <a:cs typeface="Calibri"/>
              </a:rPr>
              <a:t> </a:t>
            </a:r>
            <a:r>
              <a:rPr lang="fr-FR" sz="2400" dirty="0" err="1">
                <a:ea typeface="Calibri"/>
                <a:cs typeface="Calibri"/>
              </a:rPr>
              <a:t>organisatie</a:t>
            </a:r>
            <a:r>
              <a:rPr lang="fr-FR" sz="2400" dirty="0">
                <a:ea typeface="Calibri"/>
                <a:cs typeface="Calibri"/>
              </a:rPr>
              <a:t>, </a:t>
            </a:r>
            <a:r>
              <a:rPr lang="fr-FR" sz="2400" dirty="0" err="1">
                <a:ea typeface="Calibri"/>
                <a:cs typeface="Calibri"/>
              </a:rPr>
              <a:t>lokaal</a:t>
            </a:r>
            <a:r>
              <a:rPr lang="fr-FR" sz="2400" dirty="0">
                <a:ea typeface="Calibri"/>
                <a:cs typeface="Calibri"/>
              </a:rPr>
              <a:t>, </a:t>
            </a:r>
            <a:r>
              <a:rPr lang="fr-FR" sz="2400" dirty="0" err="1">
                <a:ea typeface="Calibri"/>
                <a:cs typeface="Calibri"/>
              </a:rPr>
              <a:t>besmettelijkheid</a:t>
            </a:r>
            <a:r>
              <a:rPr lang="fr-FR" sz="2400" dirty="0">
                <a:ea typeface="Calibri"/>
                <a:cs typeface="Calibri"/>
              </a:rPr>
              <a:t>, </a:t>
            </a:r>
            <a:r>
              <a:rPr lang="fr-FR" sz="2400" dirty="0" err="1">
                <a:ea typeface="Calibri"/>
                <a:cs typeface="Calibri"/>
              </a:rPr>
              <a:t>blootstelling</a:t>
            </a:r>
            <a:endParaRPr lang="fr-FR" sz="2400" dirty="0">
              <a:ea typeface="Calibri"/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9C31F7-0B89-0BC3-F0CB-1F7AC0E340EF}"/>
              </a:ext>
            </a:extLst>
          </p:cNvPr>
          <p:cNvSpPr txBox="1"/>
          <p:nvPr/>
        </p:nvSpPr>
        <p:spPr>
          <a:xfrm>
            <a:off x="4436688" y="1540381"/>
            <a:ext cx="7397798" cy="4001095"/>
          </a:xfrm>
          <a:prstGeom prst="rect">
            <a:avLst/>
          </a:prstGeom>
          <a:solidFill>
            <a:srgbClr val="4492A6">
              <a:alpha val="82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>
                <a:ea typeface="Calibri"/>
                <a:cs typeface="Calibri"/>
              </a:rPr>
              <a:t>Zorgpersoneel</a:t>
            </a:r>
            <a:endParaRPr lang="en-US" sz="2400" dirty="0"/>
          </a:p>
          <a:p>
            <a:r>
              <a:rPr lang="fr-FR" sz="2400" dirty="0" err="1">
                <a:ea typeface="Calibri"/>
                <a:cs typeface="Calibri"/>
              </a:rPr>
              <a:t>Afstand</a:t>
            </a:r>
            <a:r>
              <a:rPr lang="fr-FR" sz="2400" dirty="0">
                <a:ea typeface="Calibri"/>
                <a:cs typeface="Calibri"/>
              </a:rPr>
              <a:t>: &gt; 1-1.5 m</a:t>
            </a:r>
          </a:p>
          <a:p>
            <a:endParaRPr lang="fr-FR" sz="2400" dirty="0">
              <a:ea typeface="Calibri"/>
              <a:cs typeface="Calibri"/>
            </a:endParaRPr>
          </a:p>
          <a:p>
            <a:r>
              <a:rPr lang="fr-FR" sz="2400" dirty="0">
                <a:ea typeface="Calibri"/>
                <a:cs typeface="Calibri"/>
              </a:rPr>
              <a:t>Masker FFP2 </a:t>
            </a:r>
            <a:r>
              <a:rPr lang="fr-FR" sz="2400" dirty="0" err="1">
                <a:ea typeface="Calibri"/>
                <a:cs typeface="Calibri"/>
              </a:rPr>
              <a:t>vooral</a:t>
            </a:r>
            <a:r>
              <a:rPr lang="fr-FR" sz="2400" dirty="0">
                <a:ea typeface="Calibri"/>
                <a:cs typeface="Calibri"/>
              </a:rPr>
              <a:t> in </a:t>
            </a:r>
            <a:r>
              <a:rPr lang="fr-FR" sz="2400" dirty="0" err="1">
                <a:ea typeface="Calibri"/>
                <a:cs typeface="Calibri"/>
              </a:rPr>
              <a:t>geval</a:t>
            </a:r>
            <a:r>
              <a:rPr lang="fr-FR" sz="2400" dirty="0">
                <a:ea typeface="Calibri"/>
                <a:cs typeface="Calibri"/>
              </a:rPr>
              <a:t> van </a:t>
            </a:r>
            <a:r>
              <a:rPr lang="fr-FR" sz="2400" dirty="0" err="1">
                <a:ea typeface="Calibri"/>
                <a:cs typeface="Calibri"/>
              </a:rPr>
              <a:t>hoest</a:t>
            </a:r>
            <a:endParaRPr lang="fr-FR" sz="2400">
              <a:ea typeface="Calibri"/>
              <a:cs typeface="Calibri"/>
            </a:endParaRPr>
          </a:p>
          <a:p>
            <a:r>
              <a:rPr lang="fr-FR" sz="2400" dirty="0" err="1">
                <a:ea typeface="Calibri"/>
                <a:cs typeface="Calibri"/>
              </a:rPr>
              <a:t>Liever</a:t>
            </a:r>
            <a:r>
              <a:rPr lang="fr-FR" sz="2400" dirty="0">
                <a:ea typeface="Calibri"/>
                <a:cs typeface="Calibri"/>
              </a:rPr>
              <a:t> </a:t>
            </a:r>
            <a:r>
              <a:rPr lang="fr-FR" sz="2400" dirty="0" err="1">
                <a:ea typeface="Calibri"/>
                <a:cs typeface="Calibri"/>
              </a:rPr>
              <a:t>geen</a:t>
            </a:r>
            <a:r>
              <a:rPr lang="fr-FR" sz="2400" dirty="0">
                <a:ea typeface="Calibri"/>
                <a:cs typeface="Calibri"/>
              </a:rPr>
              <a:t> </a:t>
            </a:r>
            <a:r>
              <a:rPr lang="fr-FR" sz="2400" dirty="0" err="1">
                <a:ea typeface="Calibri"/>
                <a:cs typeface="Calibri"/>
              </a:rPr>
              <a:t>medische</a:t>
            </a:r>
            <a:r>
              <a:rPr lang="fr-FR" sz="2400" dirty="0">
                <a:ea typeface="Calibri"/>
                <a:cs typeface="Calibri"/>
              </a:rPr>
              <a:t> </a:t>
            </a:r>
            <a:r>
              <a:rPr lang="fr-FR" sz="2400" dirty="0" err="1">
                <a:ea typeface="Calibri"/>
                <a:cs typeface="Calibri"/>
              </a:rPr>
              <a:t>onderzoek</a:t>
            </a:r>
            <a:r>
              <a:rPr lang="fr-FR" sz="2400" dirty="0">
                <a:ea typeface="Calibri"/>
                <a:cs typeface="Calibri"/>
              </a:rPr>
              <a:t> maar </a:t>
            </a:r>
            <a:r>
              <a:rPr lang="fr-FR" sz="2400" dirty="0" err="1">
                <a:ea typeface="Calibri"/>
                <a:cs typeface="Calibri"/>
              </a:rPr>
              <a:t>als</a:t>
            </a:r>
            <a:r>
              <a:rPr lang="fr-FR" sz="2400" dirty="0">
                <a:ea typeface="Calibri"/>
                <a:cs typeface="Calibri"/>
              </a:rPr>
              <a:t> het </a:t>
            </a:r>
            <a:r>
              <a:rPr lang="fr-FR" sz="2400" dirty="0" err="1">
                <a:ea typeface="Calibri"/>
                <a:cs typeface="Calibri"/>
              </a:rPr>
              <a:t>toch</a:t>
            </a:r>
            <a:r>
              <a:rPr lang="fr-FR" sz="2400" dirty="0">
                <a:ea typeface="Calibri"/>
                <a:cs typeface="Calibri"/>
              </a:rPr>
              <a:t>:</a:t>
            </a:r>
            <a:endParaRPr lang="fr-FR" sz="2400" dirty="0"/>
          </a:p>
          <a:p>
            <a:endParaRPr lang="fr-FR" sz="2800">
              <a:ea typeface="Calibri"/>
              <a:cs typeface="Calibri"/>
            </a:endParaRPr>
          </a:p>
          <a:p>
            <a:endParaRPr lang="fr-FR" sz="2800" dirty="0">
              <a:ea typeface="Calibri"/>
              <a:cs typeface="Calibri"/>
            </a:endParaRPr>
          </a:p>
          <a:p>
            <a:endParaRPr lang="fr-FR" sz="2800" dirty="0">
              <a:ea typeface="Calibri"/>
              <a:cs typeface="Calibri"/>
            </a:endParaRPr>
          </a:p>
          <a:p>
            <a:r>
              <a:rPr lang="fr-FR" sz="2400" i="1" dirty="0" err="1">
                <a:ea typeface="Calibri"/>
                <a:cs typeface="Calibri"/>
              </a:rPr>
              <a:t>Thuis</a:t>
            </a:r>
            <a:r>
              <a:rPr lang="fr-FR" sz="2400" i="1" dirty="0">
                <a:ea typeface="Calibri"/>
                <a:cs typeface="Calibri"/>
              </a:rPr>
              <a:t> </a:t>
            </a:r>
            <a:r>
              <a:rPr lang="fr-FR" sz="2400" i="1" dirty="0" err="1">
                <a:ea typeface="Calibri"/>
                <a:cs typeface="Calibri"/>
              </a:rPr>
              <a:t>bezoek</a:t>
            </a:r>
            <a:r>
              <a:rPr lang="fr-FR" sz="2400" i="1" dirty="0">
                <a:ea typeface="Calibri"/>
                <a:cs typeface="Calibri"/>
              </a:rPr>
              <a:t>: </a:t>
            </a:r>
            <a:r>
              <a:rPr lang="fr-FR" sz="2400" i="1" dirty="0" err="1">
                <a:ea typeface="Calibri"/>
                <a:cs typeface="Calibri"/>
              </a:rPr>
              <a:t>masker</a:t>
            </a:r>
            <a:r>
              <a:rPr lang="fr-FR" sz="2400" i="1" dirty="0">
                <a:ea typeface="Calibri"/>
                <a:cs typeface="Calibri"/>
              </a:rPr>
              <a:t>, </a:t>
            </a:r>
            <a:r>
              <a:rPr lang="fr-FR" sz="2400" i="1" dirty="0" err="1">
                <a:ea typeface="Calibri"/>
                <a:cs typeface="Calibri"/>
              </a:rPr>
              <a:t>handschoenen</a:t>
            </a:r>
            <a:r>
              <a:rPr lang="fr-FR" sz="2400" i="1" dirty="0">
                <a:ea typeface="Calibri"/>
                <a:cs typeface="Calibri"/>
              </a:rPr>
              <a:t>, </a:t>
            </a:r>
            <a:r>
              <a:rPr lang="fr-FR" sz="2400" i="1" dirty="0" err="1">
                <a:ea typeface="Calibri"/>
                <a:cs typeface="Calibri"/>
              </a:rPr>
              <a:t>schort</a:t>
            </a:r>
            <a:r>
              <a:rPr lang="fr-FR" sz="2400" i="1" dirty="0">
                <a:ea typeface="Calibri"/>
                <a:cs typeface="Calibri"/>
              </a:rPr>
              <a:t>, </a:t>
            </a:r>
            <a:r>
              <a:rPr lang="fr-FR" sz="2400" i="1" dirty="0" err="1">
                <a:ea typeface="Calibri"/>
                <a:cs typeface="Calibri"/>
              </a:rPr>
              <a:t>bril</a:t>
            </a:r>
            <a:r>
              <a:rPr lang="fr-FR" sz="2400" i="1" dirty="0">
                <a:ea typeface="Calibri"/>
                <a:cs typeface="Calibri"/>
              </a:rPr>
              <a:t> in </a:t>
            </a:r>
            <a:r>
              <a:rPr lang="fr-FR" sz="2400" i="1" dirty="0" err="1">
                <a:ea typeface="Calibri"/>
                <a:cs typeface="Calibri"/>
              </a:rPr>
              <a:t>een</a:t>
            </a:r>
            <a:r>
              <a:rPr lang="fr-FR" sz="2400" i="1" dirty="0">
                <a:ea typeface="Calibri"/>
                <a:cs typeface="Calibri"/>
              </a:rPr>
              <a:t> </a:t>
            </a:r>
            <a:r>
              <a:rPr lang="fr-FR" sz="2400" i="1" dirty="0" err="1">
                <a:ea typeface="Calibri"/>
                <a:cs typeface="Calibri"/>
              </a:rPr>
              <a:t>vuilniszak</a:t>
            </a:r>
            <a:r>
              <a:rPr lang="fr-FR" sz="2400" i="1" dirty="0">
                <a:ea typeface="Calibri"/>
                <a:cs typeface="Calibri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8D083F-7067-A89B-E3BA-1D58D7C8F06E}"/>
              </a:ext>
            </a:extLst>
          </p:cNvPr>
          <p:cNvSpPr txBox="1"/>
          <p:nvPr/>
        </p:nvSpPr>
        <p:spPr>
          <a:xfrm>
            <a:off x="334067" y="1533747"/>
            <a:ext cx="3663672" cy="27563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>
                <a:ea typeface="Calibri"/>
                <a:cs typeface="Calibri"/>
              </a:rPr>
              <a:t>Patiënt</a:t>
            </a:r>
            <a:endParaRPr lang="fr-FR" sz="2400" dirty="0">
              <a:ea typeface="Calibri"/>
              <a:cs typeface="Calibri"/>
            </a:endParaRPr>
          </a:p>
          <a:p>
            <a:pPr algn="ctr"/>
            <a:r>
              <a:rPr lang="fr-FR" sz="2400" dirty="0" err="1">
                <a:ea typeface="Calibri"/>
                <a:cs typeface="Calibri"/>
              </a:rPr>
              <a:t>Mondmaskers</a:t>
            </a:r>
            <a:r>
              <a:rPr lang="fr-FR" sz="2400" dirty="0">
                <a:ea typeface="Calibri"/>
                <a:cs typeface="Calibri"/>
              </a:rPr>
              <a:t> en </a:t>
            </a:r>
            <a:r>
              <a:rPr lang="fr-FR" sz="2400" dirty="0" err="1">
                <a:ea typeface="Calibri"/>
                <a:cs typeface="Calibri"/>
              </a:rPr>
              <a:t>handhygiene</a:t>
            </a:r>
            <a:endParaRPr lang="fr-FR" sz="2400" dirty="0">
              <a:ea typeface="Calibri"/>
              <a:cs typeface="Calibri"/>
            </a:endParaRPr>
          </a:p>
          <a:p>
            <a:pPr algn="ctr"/>
            <a:endParaRPr lang="fr-FR" sz="2800">
              <a:ea typeface="Calibri"/>
              <a:cs typeface="Calibri"/>
            </a:endParaRPr>
          </a:p>
          <a:p>
            <a:pPr algn="ctr"/>
            <a:endParaRPr lang="fr-FR" sz="3556">
              <a:ea typeface="Calibri"/>
              <a:cs typeface="Calibri"/>
            </a:endParaRPr>
          </a:p>
          <a:p>
            <a:pPr algn="ctr"/>
            <a:endParaRPr lang="fr-FR" sz="3556">
              <a:ea typeface="Calibri"/>
              <a:cs typeface="Calibri"/>
            </a:endParaRPr>
          </a:p>
        </p:txBody>
      </p:sp>
      <p:pic>
        <p:nvPicPr>
          <p:cNvPr id="4" name="Image 3" descr="Une image contenant clipart, Police, Graphique, dessin&#10;&#10;Le contenu généré par l’IA peut être incorrect.">
            <a:extLst>
              <a:ext uri="{FF2B5EF4-FFF2-40B4-BE49-F238E27FC236}">
                <a16:creationId xmlns:a16="http://schemas.microsoft.com/office/drawing/2014/main" id="{E7A2A5ED-F28D-99C0-D371-F68CF942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62" y="3089372"/>
            <a:ext cx="2346944" cy="927313"/>
          </a:xfrm>
          <a:prstGeom prst="rect">
            <a:avLst/>
          </a:prstGeom>
        </p:spPr>
      </p:pic>
      <p:pic>
        <p:nvPicPr>
          <p:cNvPr id="12" name="Image 11" descr="Une image contenant Police, Graphique, conception, typographie&#10;&#10;Le contenu généré par l’IA peut être incorrect.">
            <a:extLst>
              <a:ext uri="{FF2B5EF4-FFF2-40B4-BE49-F238E27FC236}">
                <a16:creationId xmlns:a16="http://schemas.microsoft.com/office/drawing/2014/main" id="{0EE4002D-D25F-8FA6-9EE9-8102649E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74" y="3495857"/>
            <a:ext cx="6167222" cy="10516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F74127-77A1-49F7-47B2-EF9A45119AD4}"/>
              </a:ext>
            </a:extLst>
          </p:cNvPr>
          <p:cNvSpPr txBox="1"/>
          <p:nvPr/>
        </p:nvSpPr>
        <p:spPr>
          <a:xfrm>
            <a:off x="307474" y="5641473"/>
            <a:ext cx="1152357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err="1"/>
              <a:t>Isolatie</a:t>
            </a:r>
            <a:r>
              <a:rPr lang="fr-FR" sz="2000" dirty="0"/>
              <a:t> van de </a:t>
            </a:r>
            <a:r>
              <a:rPr lang="fr-FR" sz="2000" dirty="0" err="1"/>
              <a:t>patiënt</a:t>
            </a:r>
            <a:r>
              <a:rPr lang="fr-FR" sz="2000" dirty="0"/>
              <a:t> + </a:t>
            </a:r>
            <a:r>
              <a:rPr lang="fr-FR" sz="2000" dirty="0" err="1"/>
              <a:t>wegwerpmateriaal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4003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6D2D-EC45-0934-FD57-C88B6C53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284742"/>
            <a:ext cx="11539025" cy="485742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err="1">
                <a:solidFill>
                  <a:srgbClr val="0070C0"/>
                </a:solidFill>
                <a:latin typeface="Calibri"/>
              </a:rPr>
              <a:t>Veiligheid</a:t>
            </a:r>
            <a:r>
              <a:rPr lang="en-US" sz="3200" b="1" baseline="0">
                <a:solidFill>
                  <a:srgbClr val="0070C0"/>
                </a:solidFill>
                <a:latin typeface="Calibri"/>
              </a:rPr>
              <a:t> in de </a:t>
            </a:r>
            <a:r>
              <a:rPr lang="en-US" sz="3200" b="1" baseline="0" err="1">
                <a:solidFill>
                  <a:srgbClr val="0070C0"/>
                </a:solidFill>
                <a:latin typeface="Calibri"/>
              </a:rPr>
              <a:t>huisartsenpraktijk</a:t>
            </a:r>
            <a:r>
              <a:rPr lang="en-US" sz="3200" b="1" baseline="0">
                <a:solidFill>
                  <a:srgbClr val="0070C0"/>
                </a:solidFill>
                <a:latin typeface="Calibri"/>
              </a:rPr>
              <a:t>:</a:t>
            </a:r>
            <a:r>
              <a:rPr lang="en-US" sz="320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Calibri"/>
              </a:rPr>
              <a:t>overleven</a:t>
            </a:r>
            <a:r>
              <a:rPr lang="en-US" sz="3200">
                <a:solidFill>
                  <a:srgbClr val="0070C0"/>
                </a:solidFill>
                <a:latin typeface="Calibri"/>
              </a:rPr>
              <a:t> in het milieu</a:t>
            </a:r>
            <a:endParaRPr lang="en-US" sz="32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2AFC8-89F4-1063-B60D-BBE86AFC0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677" y="840327"/>
            <a:ext cx="11524647" cy="454567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ea typeface="Calibri"/>
                <a:cs typeface="Calibri"/>
              </a:rPr>
              <a:t>Ontsmetting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en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afvalbeheer</a:t>
            </a:r>
            <a:endParaRPr lang="en-US" sz="2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781E1-343A-170E-1446-2B3283B0DFD3}"/>
              </a:ext>
            </a:extLst>
          </p:cNvPr>
          <p:cNvSpPr txBox="1"/>
          <p:nvPr/>
        </p:nvSpPr>
        <p:spPr>
          <a:xfrm>
            <a:off x="341634" y="1570572"/>
            <a:ext cx="6191610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ea typeface="Calibri"/>
                <a:cs typeface="Calibri"/>
              </a:rPr>
              <a:t>Enkele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uren</a:t>
            </a:r>
            <a:r>
              <a:rPr lang="en-US" sz="2400" dirty="0">
                <a:ea typeface="Calibri"/>
                <a:cs typeface="Calibri"/>
              </a:rPr>
              <a:t> tot </a:t>
            </a:r>
            <a:r>
              <a:rPr lang="en-US" sz="2400" dirty="0" err="1">
                <a:ea typeface="Calibri"/>
                <a:cs typeface="Calibri"/>
              </a:rPr>
              <a:t>enkele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dagen</a:t>
            </a:r>
            <a:r>
              <a:rPr lang="en-US" sz="2400" dirty="0">
                <a:ea typeface="Calibri"/>
                <a:cs typeface="Calibri"/>
              </a:rPr>
              <a:t>, </a:t>
            </a:r>
            <a:r>
              <a:rPr lang="en-US" sz="2400" dirty="0" err="1">
                <a:ea typeface="Calibri"/>
                <a:cs typeface="Calibri"/>
              </a:rPr>
              <a:t>afhankelijk</a:t>
            </a:r>
            <a:r>
              <a:rPr lang="en-US" sz="2400" dirty="0">
                <a:ea typeface="Calibri"/>
                <a:cs typeface="Calibri"/>
              </a:rPr>
              <a:t> van </a:t>
            </a:r>
            <a:r>
              <a:rPr lang="en-US" sz="2400" dirty="0" err="1">
                <a:ea typeface="Calibri"/>
                <a:cs typeface="Calibri"/>
              </a:rPr>
              <a:t>milieuomstandigheden</a:t>
            </a:r>
            <a:r>
              <a:rPr lang="en-US" sz="2400" dirty="0">
                <a:ea typeface="Calibri"/>
                <a:cs typeface="Calibri"/>
              </a:rPr>
              <a:t> (</a:t>
            </a:r>
            <a:r>
              <a:rPr lang="en-US" sz="2400" dirty="0" err="1">
                <a:ea typeface="Calibri"/>
                <a:cs typeface="Calibri"/>
              </a:rPr>
              <a:t>korter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bij</a:t>
            </a:r>
            <a:r>
              <a:rPr lang="en-US" sz="2400" dirty="0">
                <a:ea typeface="Calibri"/>
                <a:cs typeface="Calibri"/>
              </a:rPr>
              <a:t> </a:t>
            </a:r>
            <a:r>
              <a:rPr lang="en-US" sz="2400" dirty="0" err="1">
                <a:ea typeface="Calibri"/>
                <a:cs typeface="Calibri"/>
              </a:rPr>
              <a:t>uv</a:t>
            </a:r>
            <a:r>
              <a:rPr lang="en-US" sz="2400" dirty="0">
                <a:ea typeface="Calibri"/>
                <a:cs typeface="Calibri"/>
              </a:rPr>
              <a:t>) </a:t>
            </a:r>
          </a:p>
          <a:p>
            <a:r>
              <a:rPr lang="en-US" sz="2400" dirty="0">
                <a:ea typeface="Calibri"/>
                <a:cs typeface="Calibri"/>
              </a:rPr>
              <a:t>-&gt; in </a:t>
            </a:r>
            <a:r>
              <a:rPr lang="en-US" sz="2400" dirty="0" err="1">
                <a:ea typeface="Calibri"/>
                <a:cs typeface="Calibri"/>
              </a:rPr>
              <a:t>afwezigheid</a:t>
            </a:r>
            <a:r>
              <a:rPr lang="en-US" sz="2400" dirty="0">
                <a:ea typeface="Calibri"/>
                <a:cs typeface="Calibri"/>
              </a:rPr>
              <a:t> van </a:t>
            </a:r>
            <a:r>
              <a:rPr lang="en-US" sz="2400" dirty="0" err="1">
                <a:ea typeface="Calibri"/>
                <a:cs typeface="Calibri"/>
              </a:rPr>
              <a:t>biologische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vloeistoffen</a:t>
            </a:r>
            <a:r>
              <a:rPr lang="en-US" sz="2400" dirty="0">
                <a:ea typeface="Calibri"/>
                <a:cs typeface="Calibri"/>
              </a:rPr>
              <a:t> is </a:t>
            </a:r>
            <a:r>
              <a:rPr lang="en-US" sz="2400" dirty="0">
                <a:ea typeface="+mn-lt"/>
                <a:cs typeface="+mn-lt"/>
              </a:rPr>
              <a:t>milieu </a:t>
            </a:r>
            <a:r>
              <a:rPr lang="en-US" sz="2400" dirty="0" err="1">
                <a:ea typeface="+mn-lt"/>
                <a:cs typeface="+mn-lt"/>
              </a:rPr>
              <a:t>contaminatie</a:t>
            </a:r>
            <a:r>
              <a:rPr lang="en-US" sz="2400" dirty="0">
                <a:ea typeface="+mn-lt"/>
                <a:cs typeface="+mn-lt"/>
              </a:rPr>
              <a:t> heel </a:t>
            </a:r>
            <a:r>
              <a:rPr lang="en-US" sz="2400" dirty="0" err="1">
                <a:ea typeface="+mn-lt"/>
                <a:cs typeface="+mn-lt"/>
              </a:rPr>
              <a:t>laag</a:t>
            </a:r>
            <a:endParaRPr lang="en-US" sz="2400" dirty="0" err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30731-2218-6655-0392-22EDAE57FFB1}"/>
              </a:ext>
            </a:extLst>
          </p:cNvPr>
          <p:cNvSpPr txBox="1"/>
          <p:nvPr/>
        </p:nvSpPr>
        <p:spPr>
          <a:xfrm>
            <a:off x="6936967" y="1565422"/>
            <a:ext cx="4937722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ea typeface="+mn-lt"/>
                <a:cs typeface="+mn-lt"/>
              </a:rPr>
              <a:t>Virus met envelop</a:t>
            </a:r>
          </a:p>
          <a:p>
            <a:r>
              <a:rPr lang="en-US" sz="2400">
                <a:ea typeface="+mn-lt"/>
                <a:cs typeface="+mn-lt"/>
              </a:rPr>
              <a:t>= </a:t>
            </a:r>
            <a:r>
              <a:rPr lang="en-US" sz="2400" err="1">
                <a:ea typeface="+mn-lt"/>
                <a:cs typeface="+mn-lt"/>
              </a:rPr>
              <a:t>gevoelig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voor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desinfectiemiddelen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63860-BFF4-7075-D7FF-D9450B3934B6}"/>
              </a:ext>
            </a:extLst>
          </p:cNvPr>
          <p:cNvSpPr txBox="1"/>
          <p:nvPr/>
        </p:nvSpPr>
        <p:spPr>
          <a:xfrm>
            <a:off x="338553" y="3338754"/>
            <a:ext cx="11543991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+mn-lt"/>
                <a:cs typeface="+mn-lt"/>
              </a:rPr>
              <a:t>Virucide </a:t>
            </a:r>
            <a:r>
              <a:rPr lang="en-US" sz="2400" dirty="0" err="1">
                <a:ea typeface="+mn-lt"/>
                <a:cs typeface="+mn-lt"/>
              </a:rPr>
              <a:t>desinfectiemiddel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volgens</a:t>
            </a:r>
            <a:r>
              <a:rPr lang="en-US" sz="2400" dirty="0">
                <a:ea typeface="+mn-lt"/>
                <a:cs typeface="+mn-lt"/>
              </a:rPr>
              <a:t> de norm NF EN 14476 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  <a:hlinkClick r:id="rId3"/>
              </a:rPr>
              <a:t>Bleekmiddel</a:t>
            </a:r>
            <a:r>
              <a:rPr lang="en-US" sz="2400" dirty="0">
                <a:ea typeface="+mn-lt"/>
                <a:cs typeface="+mn-lt"/>
              </a:rPr>
              <a:t> met </a:t>
            </a:r>
            <a:r>
              <a:rPr lang="en-US" sz="2400" dirty="0" err="1">
                <a:ea typeface="+mn-lt"/>
                <a:cs typeface="+mn-lt"/>
              </a:rPr>
              <a:t>een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concentratie</a:t>
            </a:r>
            <a:r>
              <a:rPr lang="en-US" sz="2400" dirty="0">
                <a:ea typeface="+mn-lt"/>
                <a:cs typeface="+mn-lt"/>
              </a:rPr>
              <a:t> van 0,5 % </a:t>
            </a:r>
            <a:r>
              <a:rPr lang="en-US" sz="2400" dirty="0" err="1">
                <a:ea typeface="+mn-lt"/>
                <a:cs typeface="+mn-lt"/>
              </a:rPr>
              <a:t>actief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chloor</a:t>
            </a:r>
            <a:r>
              <a:rPr lang="en-US" sz="2400" dirty="0">
                <a:ea typeface="+mn-lt"/>
                <a:cs typeface="+mn-lt"/>
              </a:rPr>
              <a:t>, 15 </a:t>
            </a:r>
            <a:r>
              <a:rPr lang="en-US" sz="2400" dirty="0" err="1">
                <a:ea typeface="+mn-lt"/>
                <a:cs typeface="+mn-lt"/>
              </a:rPr>
              <a:t>minuten</a:t>
            </a:r>
            <a:r>
              <a:rPr lang="en-US" sz="2400" dirty="0">
                <a:ea typeface="+mn-lt"/>
                <a:cs typeface="+mn-lt"/>
              </a:rPr>
              <a:t> laten </a:t>
            </a:r>
            <a:r>
              <a:rPr lang="en-US" sz="2400" dirty="0" err="1">
                <a:ea typeface="+mn-lt"/>
                <a:cs typeface="+mn-lt"/>
              </a:rPr>
              <a:t>inwerken</a:t>
            </a:r>
            <a:endParaRPr lang="en-US" dirty="0" err="1"/>
          </a:p>
          <a:p>
            <a:r>
              <a:rPr lang="en-US" sz="2400" dirty="0">
                <a:ea typeface="+mn-lt"/>
                <a:cs typeface="+mn-lt"/>
              </a:rPr>
              <a:t>-&gt; alle </a:t>
            </a:r>
            <a:r>
              <a:rPr lang="en-US" sz="2400" dirty="0" err="1">
                <a:ea typeface="+mn-lt"/>
                <a:cs typeface="+mn-lt"/>
              </a:rPr>
              <a:t>oppervlakken</a:t>
            </a:r>
            <a:endParaRPr lang="en-US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73B030-B138-09CC-3E2C-B0F04FAAA56B}"/>
              </a:ext>
            </a:extLst>
          </p:cNvPr>
          <p:cNvSpPr txBox="1"/>
          <p:nvPr/>
        </p:nvSpPr>
        <p:spPr>
          <a:xfrm>
            <a:off x="360948" y="4879473"/>
            <a:ext cx="114567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err="1"/>
              <a:t>A</a:t>
            </a:r>
            <a:r>
              <a:rPr lang="fr-FR" sz="2400" dirty="0" err="1">
                <a:ea typeface="+mn-lt"/>
                <a:cs typeface="+mn-lt"/>
              </a:rPr>
              <a:t>fval</a:t>
            </a:r>
            <a:r>
              <a:rPr lang="fr-FR" sz="2400" dirty="0">
                <a:ea typeface="+mn-lt"/>
                <a:cs typeface="+mn-lt"/>
              </a:rPr>
              <a:t>: </a:t>
            </a:r>
            <a:r>
              <a:rPr lang="fr-FR" sz="2400" dirty="0" err="1">
                <a:ea typeface="+mn-lt"/>
                <a:cs typeface="+mn-lt"/>
              </a:rPr>
              <a:t>dubbel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vuilniszakes</a:t>
            </a:r>
            <a:r>
              <a:rPr lang="fr-FR" sz="2400" dirty="0">
                <a:ea typeface="+mn-lt"/>
                <a:cs typeface="+mn-lt"/>
              </a:rPr>
              <a:t> of </a:t>
            </a:r>
            <a:r>
              <a:rPr lang="fr-FR" sz="2400" dirty="0" err="1">
                <a:ea typeface="+mn-lt"/>
                <a:cs typeface="+mn-lt"/>
              </a:rPr>
              <a:t>eventueel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naaldcontainer</a:t>
            </a:r>
            <a:r>
              <a:rPr lang="fr-FR" sz="2400" dirty="0">
                <a:ea typeface="+mn-lt"/>
                <a:cs typeface="+mn-lt"/>
              </a:rPr>
              <a:t> (</a:t>
            </a:r>
            <a:r>
              <a:rPr lang="fr-FR" sz="2400" dirty="0" err="1">
                <a:ea typeface="+mn-lt"/>
                <a:cs typeface="+mn-lt"/>
              </a:rPr>
              <a:t>groot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genoeg</a:t>
            </a:r>
            <a:r>
              <a:rPr lang="fr-FR" sz="2400" dirty="0">
                <a:ea typeface="+mn-lt"/>
                <a:cs typeface="+mn-lt"/>
              </a:rPr>
              <a:t>) -&gt; </a:t>
            </a:r>
            <a:r>
              <a:rPr lang="fr-FR" sz="2400" dirty="0" err="1">
                <a:ea typeface="+mn-lt"/>
                <a:cs typeface="+mn-lt"/>
              </a:rPr>
              <a:t>afvalverwerkingscircuit</a:t>
            </a:r>
            <a:endParaRPr lang="fr-FR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4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676" y="241610"/>
            <a:ext cx="11524648" cy="471365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err="1">
                <a:solidFill>
                  <a:srgbClr val="0070C0"/>
                </a:solidFill>
                <a:latin typeface="Calibri"/>
              </a:rPr>
              <a:t>Veiligheid</a:t>
            </a:r>
            <a:r>
              <a:rPr lang="en-US" sz="3200">
                <a:solidFill>
                  <a:srgbClr val="0070C0"/>
                </a:solidFill>
                <a:latin typeface="Calibri"/>
              </a:rPr>
              <a:t> in de </a:t>
            </a:r>
            <a:r>
              <a:rPr lang="en-US" sz="3200" err="1">
                <a:solidFill>
                  <a:srgbClr val="0070C0"/>
                </a:solidFill>
                <a:latin typeface="Calibri"/>
              </a:rPr>
              <a:t>huisartsenpraktijk</a:t>
            </a:r>
            <a:r>
              <a:rPr lang="en-US" sz="3200">
                <a:solidFill>
                  <a:srgbClr val="0070C0"/>
                </a:solidFill>
                <a:latin typeface="Calibri"/>
              </a:rPr>
              <a:t>: </a:t>
            </a:r>
            <a:r>
              <a:rPr lang="en-US" sz="3200" err="1">
                <a:solidFill>
                  <a:srgbClr val="0070C0"/>
                </a:solidFill>
                <a:latin typeface="Calibri"/>
              </a:rPr>
              <a:t>goede</a:t>
            </a:r>
            <a:r>
              <a:rPr lang="en-US" sz="3200">
                <a:solidFill>
                  <a:srgbClr val="0070C0"/>
                </a:solidFill>
                <a:latin typeface="Calibri"/>
              </a:rPr>
              <a:t> </a:t>
            </a:r>
            <a:r>
              <a:rPr lang="en-US" sz="3200" err="1">
                <a:solidFill>
                  <a:srgbClr val="0070C0"/>
                </a:solidFill>
                <a:latin typeface="Calibri"/>
              </a:rPr>
              <a:t>praktijken</a:t>
            </a:r>
            <a:endParaRPr lang="fr-FR" sz="32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00519" y="825949"/>
            <a:ext cx="11471173" cy="464908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0" dirty="0" err="1">
                <a:solidFill>
                  <a:srgbClr val="000000"/>
                </a:solidFill>
                <a:ea typeface="Calibri"/>
                <a:cs typeface="Calibri"/>
              </a:rPr>
              <a:t>Standaardvoorzorgsmaatregelen</a:t>
            </a:r>
            <a:r>
              <a:rPr lang="en-US" sz="2400" b="0" dirty="0">
                <a:solidFill>
                  <a:srgbClr val="000000"/>
                </a:solidFill>
                <a:ea typeface="Calibri"/>
                <a:cs typeface="Calibri"/>
              </a:rPr>
              <a:t>: </a:t>
            </a:r>
            <a:r>
              <a:rPr lang="en-US" sz="2400" b="0" dirty="0" err="1">
                <a:solidFill>
                  <a:srgbClr val="000000"/>
                </a:solidFill>
                <a:ea typeface="Calibri"/>
                <a:cs typeface="Calibri"/>
              </a:rPr>
              <a:t>voor</a:t>
            </a:r>
            <a:r>
              <a:rPr lang="en-US" sz="2400" b="0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en-US" sz="2400" b="0" dirty="0" err="1">
                <a:solidFill>
                  <a:srgbClr val="000000"/>
                </a:solidFill>
                <a:ea typeface="Calibri"/>
                <a:cs typeface="Calibri"/>
              </a:rPr>
              <a:t>iedereen</a:t>
            </a:r>
            <a:r>
              <a:rPr lang="en-US" sz="2400" b="0" dirty="0">
                <a:solidFill>
                  <a:srgbClr val="000000"/>
                </a:solidFill>
                <a:ea typeface="Calibri"/>
                <a:cs typeface="Calibri"/>
              </a:rPr>
              <a:t>, door </a:t>
            </a:r>
            <a:r>
              <a:rPr lang="en-US" sz="2400" b="0" dirty="0" err="1">
                <a:solidFill>
                  <a:srgbClr val="000000"/>
                </a:solidFill>
                <a:ea typeface="Calibri"/>
                <a:cs typeface="Calibri"/>
              </a:rPr>
              <a:t>iedereen</a:t>
            </a:r>
            <a:r>
              <a:rPr lang="en-US" sz="2400" b="0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a typeface="Calibri"/>
                <a:cs typeface="Calibri"/>
              </a:rPr>
              <a:t>overal</a:t>
            </a:r>
            <a:r>
              <a:rPr lang="en-US" sz="2400" b="0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a typeface="Calibri"/>
                <a:cs typeface="Calibri"/>
              </a:rPr>
              <a:t>altijd</a:t>
            </a:r>
            <a:endParaRPr lang="fr-FR" sz="2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434" y="1710946"/>
            <a:ext cx="11463100" cy="3077766"/>
          </a:xfrm>
          <a:prstGeom prst="rect">
            <a:avLst/>
          </a:prstGeom>
          <a:solidFill>
            <a:srgbClr val="0070C0"/>
          </a:solidFill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FFFFFF"/>
                </a:solidFill>
              </a:rPr>
              <a:t>Handhygiene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Hoesthygiëne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Handschoenen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: contact met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bloed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of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lichaamsvloeistoffen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fr-FR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Mondmaskers/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bril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: op basis van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blootstelling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besmettelijkheid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,  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transmissiewegen</a:t>
            </a:r>
            <a:endParaRPr lang="en-US" sz="2400" err="1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Schort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: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vooral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bij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risico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contact met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lichaamsvloeistoffen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Gebruik van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naald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en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scherpafvalcontainer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Afvalbeheer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Omgevingshygiëne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FFBBC-D0D5-338F-3787-5BBD3E097D64}"/>
              </a:ext>
            </a:extLst>
          </p:cNvPr>
          <p:cNvSpPr txBox="1"/>
          <p:nvPr/>
        </p:nvSpPr>
        <p:spPr>
          <a:xfrm>
            <a:off x="7124686" y="4493944"/>
            <a:ext cx="473392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ea typeface="Calibri"/>
                <a:cs typeface="Calibri"/>
              </a:rPr>
              <a:t>Communicatie</a:t>
            </a:r>
            <a:r>
              <a:rPr lang="en-US" sz="2400" dirty="0">
                <a:ea typeface="Calibri"/>
                <a:cs typeface="Calibri"/>
              </a:rPr>
              <a:t>: </a:t>
            </a:r>
            <a:r>
              <a:rPr lang="en-US" sz="2400" dirty="0" err="1">
                <a:ea typeface="Calibri"/>
                <a:cs typeface="Calibri"/>
              </a:rPr>
              <a:t>Algemene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berichtjes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voor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patiënten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82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00BC-34FA-03B2-23E1-784703F1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Ebolavirusziekte (Bundibugyo): </a:t>
            </a:r>
            <a:br>
              <a:rPr lang="en-US"/>
            </a:br>
            <a:r>
              <a:rPr lang="en-US"/>
              <a:t>kernpunten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1551-3831-1F00-7266-4DC46075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Vermoedelijke start van de epidemie in januari/februari</a:t>
            </a:r>
          </a:p>
          <a:p>
            <a:r>
              <a:rPr lang="en-US" err="1"/>
              <a:t>Epicentrum: provincie Ituri in het NO van de RDC</a:t>
            </a:r>
          </a:p>
          <a:p>
            <a:r>
              <a:rPr lang="en-US"/>
              <a:t>Noodsituatie voor de volksgezondheid afgekondigd op 15 mei</a:t>
            </a:r>
          </a:p>
          <a:p>
            <a:r>
              <a:rPr lang="en-US"/>
              <a:t>Lokale transmissie snel gedocumenteerd in meerdere gezondheidszones in het NO van de RDC</a:t>
            </a:r>
          </a:p>
          <a:p>
            <a:r>
              <a:rPr lang="en-US"/>
              <a:t>Geëxporteerde gevallen in Goma, Zuid-Kivu en Kampala, Oeganda maar zonder gedocumenteerde lokale transmissie</a:t>
            </a:r>
          </a:p>
        </p:txBody>
      </p:sp>
    </p:spTree>
    <p:extLst>
      <p:ext uri="{BB962C8B-B14F-4D97-AF65-F5344CB8AC3E}">
        <p14:creationId xmlns:p14="http://schemas.microsoft.com/office/powerpoint/2010/main" val="139201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4"/>
          <p:cNvSpPr/>
          <p:nvPr/>
        </p:nvSpPr>
        <p:spPr>
          <a:xfrm>
            <a:off x="1492024" y="4938821"/>
            <a:ext cx="4583844" cy="1109331"/>
          </a:xfrm>
          <a:prstGeom prst="roundRect">
            <a:avLst>
              <a:gd name="adj" fmla="val 11898"/>
            </a:avLst>
          </a:prstGeom>
          <a:solidFill>
            <a:srgbClr val="FFFFFF"/>
          </a:solidFill>
          <a:ln w="9525">
            <a:solidFill>
              <a:srgbClr val="E7DAD3"/>
            </a:solidFill>
            <a:prstDash val="solid"/>
          </a:ln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hape 0"/>
          <p:cNvSpPr/>
          <p:nvPr/>
        </p:nvSpPr>
        <p:spPr>
          <a:xfrm>
            <a:off x="1246168" y="1"/>
            <a:ext cx="9695481" cy="6855300"/>
          </a:xfrm>
          <a:prstGeom prst="rect">
            <a:avLst/>
          </a:prstGeom>
          <a:ln/>
          <a:effectLst>
            <a:outerShdw blurRad="457200" dist="171450" dir="5400000" algn="bl" rotWithShape="0">
              <a:srgbClr val="2A4254">
                <a:alpha val="45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 rot="480000">
            <a:off x="9160813" y="-744362"/>
            <a:ext cx="2438825" cy="24388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495" y="277607"/>
            <a:ext cx="1207060" cy="38004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900477" y="268970"/>
            <a:ext cx="12956" cy="397315"/>
          </a:xfrm>
          <a:prstGeom prst="roundRect">
            <a:avLst>
              <a:gd name="adj" fmla="val 49998"/>
            </a:avLst>
          </a:prstGeom>
          <a:solidFill>
            <a:srgbClr val="E7DAD3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980282" y="260333"/>
            <a:ext cx="397315" cy="397315"/>
          </a:xfrm>
          <a:prstGeom prst="roundRect">
            <a:avLst>
              <a:gd name="adj" fmla="val 28261"/>
            </a:avLst>
          </a:prstGeom>
          <a:solidFill>
            <a:srgbClr val="1FB89A"/>
          </a:solidFill>
          <a:ln/>
          <a:effectLst>
            <a:outerShdw blurRad="133350" dist="5715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945733" y="242770"/>
            <a:ext cx="466413" cy="43186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181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</a:t>
            </a:r>
            <a:endParaRPr lang="en-US" sz="18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546495" y="188466"/>
            <a:ext cx="5316032" cy="305813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0000" lnSpcReduction="20000"/>
          </a:bodyPr>
          <a:lstStyle/>
          <a:p>
            <a:pPr defTabSz="829178">
              <a:lnSpc>
                <a:spcPct val="103000"/>
              </a:lnSpc>
            </a:pPr>
            <a:r>
              <a:rPr lang="en-US" sz="1360" b="1" kern="0" spc="-14" dirty="0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U krijgt een oproep / Een patiënt meldt zich op de praktijk </a:t>
            </a:r>
          </a:p>
          <a:p>
            <a:pPr defTabSz="829178">
              <a:lnSpc>
                <a:spcPct val="103000"/>
              </a:lnSpc>
            </a:pPr>
            <a:r>
              <a:rPr lang="en-US" sz="1360" b="1" i="1" kern="0" spc="-14" dirty="0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Hij heeft koorts en komt terug van een reis</a:t>
            </a:r>
            <a:endParaRPr lang="en-US" sz="136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552590" y="453425"/>
            <a:ext cx="5588995" cy="287460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/>
            <a:r>
              <a:rPr lang="en-US" sz="1088" b="1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Stel de 3 vragen — ! laat de patiënt niet komen bij een telefonische oproep !</a:t>
            </a:r>
            <a:endParaRPr lang="en-US" sz="10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10207751" y="353589"/>
            <a:ext cx="407572" cy="181383"/>
          </a:xfrm>
          <a:prstGeom prst="roundRect">
            <a:avLst>
              <a:gd name="adj" fmla="val 50000"/>
            </a:avLst>
          </a:prstGeom>
          <a:solidFill>
            <a:srgbClr val="385A73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0233663" y="379501"/>
            <a:ext cx="286650" cy="16410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algn="r" defTabSz="829178"/>
            <a:r>
              <a:rPr lang="en-US" sz="748" b="1" kern="0" spc="30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 / 3</a:t>
            </a:r>
            <a:endParaRPr lang="en-US" sz="7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165204" y="578159"/>
            <a:ext cx="1450118" cy="1468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10000"/>
          </a:bodyPr>
          <a:lstStyle/>
          <a:p>
            <a:pPr algn="r" defTabSz="829178">
              <a:lnSpc>
                <a:spcPct val="130000"/>
              </a:lnSpc>
            </a:pPr>
            <a:r>
              <a:rPr lang="en-US" sz="680" b="1" dirty="0" err="1">
                <a:solidFill>
                  <a:srgbClr val="8A9CA8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Juni 2026</a:t>
            </a:r>
            <a:endParaRPr lang="en-US" sz="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1572495" y="733629"/>
            <a:ext cx="9042827" cy="30231"/>
          </a:xfrm>
          <a:prstGeom prst="roundRect">
            <a:avLst>
              <a:gd name="adj" fmla="val 49999"/>
            </a:avLst>
          </a:prstGeom>
          <a:solidFill>
            <a:srgbClr val="EA5E86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1580243" y="884781"/>
            <a:ext cx="4330517" cy="558319"/>
          </a:xfrm>
          <a:prstGeom prst="roundRect">
            <a:avLst>
              <a:gd name="adj" fmla="val 18564"/>
            </a:avLst>
          </a:prstGeom>
          <a:solidFill>
            <a:srgbClr val="FFFFFF"/>
          </a:solidFill>
          <a:ln w="9525">
            <a:solidFill>
              <a:srgbClr val="E7DAD3"/>
            </a:solidFill>
            <a:prstDash val="solid"/>
          </a:ln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1683890" y="962517"/>
            <a:ext cx="259118" cy="259118"/>
          </a:xfrm>
          <a:prstGeom prst="ellipse">
            <a:avLst/>
          </a:prstGeom>
          <a:solidFill>
            <a:srgbClr val="EA5E86"/>
          </a:solidFill>
          <a:ln/>
          <a:effectLst>
            <a:outerShdw blurRad="95250" dist="38100" dir="5400000" algn="bl" rotWithShape="0">
              <a:srgbClr val="E54E7C">
                <a:alpha val="5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1649341" y="962516"/>
            <a:ext cx="328217" cy="29366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88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Q1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24"/>
          <p:cNvSpPr/>
          <p:nvPr/>
        </p:nvSpPr>
        <p:spPr>
          <a:xfrm>
            <a:off x="1917097" y="1477650"/>
            <a:ext cx="319309" cy="138196"/>
          </a:xfrm>
          <a:prstGeom prst="roundRect">
            <a:avLst>
              <a:gd name="adj" fmla="val 50000"/>
            </a:avLst>
          </a:prstGeom>
          <a:solidFill>
            <a:srgbClr val="E54E7C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5"/>
          <p:cNvSpPr/>
          <p:nvPr/>
        </p:nvSpPr>
        <p:spPr>
          <a:xfrm>
            <a:off x="1994833" y="1494924"/>
            <a:ext cx="232936" cy="13819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612" b="1" kern="0" spc="49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JA</a:t>
            </a:r>
            <a:endParaRPr lang="en-US" sz="6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26"/>
          <p:cNvSpPr/>
          <p:nvPr/>
        </p:nvSpPr>
        <p:spPr>
          <a:xfrm>
            <a:off x="2288231" y="1538110"/>
            <a:ext cx="3622529" cy="17275"/>
          </a:xfrm>
          <a:prstGeom prst="rect">
            <a:avLst/>
          </a:prstGeom>
          <a:solidFill>
            <a:srgbClr val="E54E7C">
              <a:alpha val="45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27"/>
          <p:cNvSpPr/>
          <p:nvPr/>
        </p:nvSpPr>
        <p:spPr>
          <a:xfrm>
            <a:off x="5962582" y="1490606"/>
            <a:ext cx="180303" cy="1468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20000"/>
          </a:bodyPr>
          <a:lstStyle/>
          <a:p>
            <a:pPr defTabSz="829178"/>
            <a:r>
              <a:rPr lang="en-US" sz="884" dirty="0">
                <a:solidFill>
                  <a:srgbClr val="E54E7C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▼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28"/>
          <p:cNvSpPr/>
          <p:nvPr/>
        </p:nvSpPr>
        <p:spPr>
          <a:xfrm>
            <a:off x="1580242" y="1650396"/>
            <a:ext cx="4330516" cy="647121"/>
          </a:xfrm>
          <a:prstGeom prst="roundRect">
            <a:avLst>
              <a:gd name="adj" fmla="val 16017"/>
            </a:avLst>
          </a:prstGeom>
          <a:solidFill>
            <a:srgbClr val="FFFFFF"/>
          </a:solidFill>
          <a:ln w="9525">
            <a:solidFill>
              <a:srgbClr val="E7DAD3"/>
            </a:solidFill>
            <a:prstDash val="solid"/>
          </a:ln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9"/>
          <p:cNvSpPr/>
          <p:nvPr/>
        </p:nvSpPr>
        <p:spPr>
          <a:xfrm>
            <a:off x="1683890" y="1728131"/>
            <a:ext cx="259118" cy="259118"/>
          </a:xfrm>
          <a:prstGeom prst="ellipse">
            <a:avLst/>
          </a:prstGeom>
          <a:solidFill>
            <a:srgbClr val="EA5E86"/>
          </a:solidFill>
          <a:ln/>
          <a:effectLst>
            <a:outerShdw blurRad="95250" dist="38100" dir="5400000" algn="bl" rotWithShape="0">
              <a:srgbClr val="E54E7C">
                <a:alpha val="5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0"/>
          <p:cNvSpPr/>
          <p:nvPr/>
        </p:nvSpPr>
        <p:spPr>
          <a:xfrm>
            <a:off x="1649341" y="1728130"/>
            <a:ext cx="328217" cy="29366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88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Q2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36"/>
          <p:cNvSpPr/>
          <p:nvPr/>
        </p:nvSpPr>
        <p:spPr>
          <a:xfrm>
            <a:off x="3525656" y="2019775"/>
            <a:ext cx="1796824" cy="137657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85000" lnSpcReduction="20000"/>
          </a:bodyPr>
          <a:lstStyle/>
          <a:p>
            <a:pPr defTabSz="829178">
              <a:lnSpc>
                <a:spcPct val="122000"/>
              </a:lnSpc>
            </a:pPr>
            <a:endParaRPr lang="en-US" sz="66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37"/>
          <p:cNvSpPr/>
          <p:nvPr/>
        </p:nvSpPr>
        <p:spPr>
          <a:xfrm>
            <a:off x="1917097" y="2332066"/>
            <a:ext cx="319309" cy="138196"/>
          </a:xfrm>
          <a:prstGeom prst="roundRect">
            <a:avLst>
              <a:gd name="adj" fmla="val 50000"/>
            </a:avLst>
          </a:prstGeom>
          <a:solidFill>
            <a:srgbClr val="E54E7C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38"/>
          <p:cNvSpPr/>
          <p:nvPr/>
        </p:nvSpPr>
        <p:spPr>
          <a:xfrm>
            <a:off x="1994833" y="2349340"/>
            <a:ext cx="232936" cy="13819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612" b="1" kern="0" spc="49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JA</a:t>
            </a:r>
            <a:endParaRPr lang="en-US" sz="6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39"/>
          <p:cNvSpPr/>
          <p:nvPr/>
        </p:nvSpPr>
        <p:spPr>
          <a:xfrm>
            <a:off x="2288231" y="2392526"/>
            <a:ext cx="3622529" cy="17275"/>
          </a:xfrm>
          <a:prstGeom prst="rect">
            <a:avLst/>
          </a:prstGeom>
          <a:solidFill>
            <a:srgbClr val="E54E7C">
              <a:alpha val="45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40"/>
          <p:cNvSpPr/>
          <p:nvPr/>
        </p:nvSpPr>
        <p:spPr>
          <a:xfrm>
            <a:off x="5962582" y="2345022"/>
            <a:ext cx="180303" cy="1468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20000"/>
          </a:bodyPr>
          <a:lstStyle/>
          <a:p>
            <a:pPr defTabSz="829178"/>
            <a:r>
              <a:rPr lang="en-US" sz="884" dirty="0">
                <a:solidFill>
                  <a:srgbClr val="E54E7C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▼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hape 41"/>
          <p:cNvSpPr/>
          <p:nvPr/>
        </p:nvSpPr>
        <p:spPr>
          <a:xfrm>
            <a:off x="1580242" y="2504812"/>
            <a:ext cx="4304908" cy="647121"/>
          </a:xfrm>
          <a:prstGeom prst="roundRect">
            <a:avLst>
              <a:gd name="adj" fmla="val 16017"/>
            </a:avLst>
          </a:prstGeom>
          <a:solidFill>
            <a:srgbClr val="FFFFFF"/>
          </a:solidFill>
          <a:ln w="9525">
            <a:solidFill>
              <a:srgbClr val="E7DAD3"/>
            </a:solidFill>
            <a:prstDash val="solid"/>
          </a:ln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hape 42"/>
          <p:cNvSpPr/>
          <p:nvPr/>
        </p:nvSpPr>
        <p:spPr>
          <a:xfrm>
            <a:off x="1683890" y="2582547"/>
            <a:ext cx="259118" cy="259118"/>
          </a:xfrm>
          <a:prstGeom prst="ellipse">
            <a:avLst/>
          </a:prstGeom>
          <a:solidFill>
            <a:srgbClr val="EA5E86"/>
          </a:solidFill>
          <a:ln/>
          <a:effectLst>
            <a:outerShdw blurRad="95250" dist="38100" dir="5400000" algn="bl" rotWithShape="0">
              <a:srgbClr val="E54E7C">
                <a:alpha val="5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43"/>
          <p:cNvSpPr/>
          <p:nvPr/>
        </p:nvSpPr>
        <p:spPr>
          <a:xfrm>
            <a:off x="1649341" y="2582546"/>
            <a:ext cx="328217" cy="29366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88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Q3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44"/>
          <p:cNvSpPr/>
          <p:nvPr/>
        </p:nvSpPr>
        <p:spPr>
          <a:xfrm>
            <a:off x="2046656" y="909729"/>
            <a:ext cx="2621804" cy="19474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12000"/>
              </a:lnSpc>
            </a:pPr>
            <a:r>
              <a:rPr lang="en-US" sz="99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Symptomen verenigbaar met een VHK* ?</a:t>
            </a:r>
            <a:endParaRPr lang="en-US" sz="99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45"/>
          <p:cNvSpPr/>
          <p:nvPr/>
        </p:nvSpPr>
        <p:spPr>
          <a:xfrm>
            <a:off x="2048894" y="1084003"/>
            <a:ext cx="3778159" cy="36884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25000"/>
              </a:lnSpc>
            </a:pPr>
            <a:r>
              <a:rPr lang="en-US" sz="816" b="1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Koorts in de afgelopen 24 uur (hoofdcriterium) </a:t>
            </a:r>
          </a:p>
          <a:p>
            <a:pPr defTabSz="829178">
              <a:lnSpc>
                <a:spcPct val="125000"/>
              </a:lnSpc>
            </a:pP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Andere mogelijke symptomen: diarree, braken, bloedingen…</a:t>
            </a: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hape 50"/>
          <p:cNvSpPr/>
          <p:nvPr/>
        </p:nvSpPr>
        <p:spPr>
          <a:xfrm>
            <a:off x="1917097" y="3186482"/>
            <a:ext cx="319309" cy="138196"/>
          </a:xfrm>
          <a:prstGeom prst="roundRect">
            <a:avLst>
              <a:gd name="adj" fmla="val 50000"/>
            </a:avLst>
          </a:prstGeom>
          <a:solidFill>
            <a:srgbClr val="E54E7C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51"/>
          <p:cNvSpPr/>
          <p:nvPr/>
        </p:nvSpPr>
        <p:spPr>
          <a:xfrm>
            <a:off x="1994833" y="3203756"/>
            <a:ext cx="232936" cy="13819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612" b="1" kern="0" spc="49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JA</a:t>
            </a:r>
            <a:endParaRPr lang="en-US" sz="6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hape 52"/>
          <p:cNvSpPr/>
          <p:nvPr/>
        </p:nvSpPr>
        <p:spPr>
          <a:xfrm>
            <a:off x="2288231" y="3246942"/>
            <a:ext cx="3622529" cy="17275"/>
          </a:xfrm>
          <a:prstGeom prst="rect">
            <a:avLst/>
          </a:prstGeom>
          <a:solidFill>
            <a:srgbClr val="E54E7C">
              <a:alpha val="45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53"/>
          <p:cNvSpPr/>
          <p:nvPr/>
        </p:nvSpPr>
        <p:spPr>
          <a:xfrm>
            <a:off x="5962582" y="3199437"/>
            <a:ext cx="180303" cy="1468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20000"/>
          </a:bodyPr>
          <a:lstStyle/>
          <a:p>
            <a:pPr defTabSz="829178"/>
            <a:r>
              <a:rPr lang="en-US" sz="884" dirty="0">
                <a:solidFill>
                  <a:srgbClr val="E54E7C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▼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hape 54"/>
          <p:cNvSpPr/>
          <p:nvPr/>
        </p:nvSpPr>
        <p:spPr>
          <a:xfrm>
            <a:off x="1498726" y="3373107"/>
            <a:ext cx="9062596" cy="435973"/>
          </a:xfrm>
          <a:prstGeom prst="roundRect">
            <a:avLst>
              <a:gd name="adj" fmla="val 24074"/>
            </a:avLst>
          </a:prstGeom>
          <a:solidFill>
            <a:srgbClr val="E54E7C"/>
          </a:solidFill>
          <a:ln/>
          <a:effectLst>
            <a:outerShdw blurRad="190500" dist="76200" dir="5400000" algn="bl" rotWithShape="0">
              <a:srgbClr val="E54E7C">
                <a:alpha val="6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Shape 55"/>
          <p:cNvSpPr/>
          <p:nvPr/>
        </p:nvSpPr>
        <p:spPr>
          <a:xfrm>
            <a:off x="1623261" y="3545024"/>
            <a:ext cx="172746" cy="172746"/>
          </a:xfrm>
          <a:prstGeom prst="ellipse">
            <a:avLst/>
          </a:prstGeom>
          <a:solidFill>
            <a:srgbClr val="FFFFFF">
              <a:alpha val="22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56"/>
          <p:cNvSpPr/>
          <p:nvPr/>
        </p:nvSpPr>
        <p:spPr>
          <a:xfrm>
            <a:off x="1588712" y="3510475"/>
            <a:ext cx="241844" cy="207295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816" b="1" kern="0" spc="18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!</a:t>
            </a: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57"/>
          <p:cNvSpPr/>
          <p:nvPr/>
        </p:nvSpPr>
        <p:spPr>
          <a:xfrm>
            <a:off x="2015479" y="3491764"/>
            <a:ext cx="1730020" cy="1986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829178"/>
            <a:r>
              <a:rPr lang="en-US" sz="1088" b="1" kern="0" spc="18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WAARSCHIJNLIJK GEVAL</a:t>
            </a:r>
            <a:endParaRPr lang="en-US" sz="10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58"/>
          <p:cNvSpPr/>
          <p:nvPr/>
        </p:nvSpPr>
        <p:spPr>
          <a:xfrm>
            <a:off x="3640476" y="3429105"/>
            <a:ext cx="6883606" cy="34225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/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Laat de patiënt niet naar de praktijk komen — Isoleer de patiënt in een aparte ruimte – Voer geen afnames of invasieve of aerosolgenererende handelingen uit – Beperk het contact met de patiënt en blijf steeds op &gt; 1 meter - bel ONMIDDELLIJK Vivalis ;</a:t>
            </a:r>
            <a:endParaRPr lang="en-US" sz="90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hape 61"/>
          <p:cNvSpPr/>
          <p:nvPr/>
        </p:nvSpPr>
        <p:spPr>
          <a:xfrm>
            <a:off x="1530745" y="3960768"/>
            <a:ext cx="4543273" cy="647526"/>
          </a:xfrm>
          <a:prstGeom prst="roundRect">
            <a:avLst>
              <a:gd name="adj" fmla="val 18674"/>
            </a:avLst>
          </a:prstGeom>
          <a:solidFill>
            <a:srgbClr val="33536B"/>
          </a:solidFill>
          <a:ln/>
          <a:effectLst>
            <a:outerShdw blurRad="228600" dist="95250" dir="5400000" algn="bl" rotWithShape="0">
              <a:srgbClr val="2A4254">
                <a:alpha val="6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62"/>
          <p:cNvSpPr/>
          <p:nvPr/>
        </p:nvSpPr>
        <p:spPr>
          <a:xfrm>
            <a:off x="1654160" y="4014346"/>
            <a:ext cx="3089274" cy="16410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748" b="1" kern="0" spc="90" dirty="0">
                <a:solidFill>
                  <a:srgbClr val="9FE3D2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VIVALIS BELLEN</a:t>
            </a:r>
            <a:endParaRPr lang="en-US" sz="7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63"/>
          <p:cNvSpPr/>
          <p:nvPr/>
        </p:nvSpPr>
        <p:spPr>
          <a:xfrm>
            <a:off x="1654160" y="4198090"/>
            <a:ext cx="3089274" cy="237120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20000"/>
          </a:bodyPr>
          <a:lstStyle/>
          <a:p>
            <a:pPr defTabSz="829178">
              <a:lnSpc>
                <a:spcPct val="102000"/>
              </a:lnSpc>
            </a:pPr>
            <a:r>
              <a:rPr lang="en-US" sz="156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02 552 01 91</a:t>
            </a:r>
            <a:endParaRPr lang="en-US" sz="156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64"/>
          <p:cNvSpPr/>
          <p:nvPr/>
        </p:nvSpPr>
        <p:spPr>
          <a:xfrm>
            <a:off x="1639179" y="4407342"/>
            <a:ext cx="3089274" cy="155471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680" b="1" dirty="0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24/24 · notif-hyg@vivalis.brussels</a:t>
            </a:r>
            <a:endParaRPr lang="en-US" sz="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66"/>
          <p:cNvSpPr/>
          <p:nvPr/>
        </p:nvSpPr>
        <p:spPr>
          <a:xfrm>
            <a:off x="4324969" y="4021433"/>
            <a:ext cx="1673548" cy="16410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715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Vivalis coördineert het vervolg</a:t>
            </a:r>
            <a:endParaRPr lang="en-US" sz="71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67"/>
          <p:cNvSpPr/>
          <p:nvPr/>
        </p:nvSpPr>
        <p:spPr>
          <a:xfrm>
            <a:off x="4316439" y="4220696"/>
            <a:ext cx="1727617" cy="327891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25000"/>
              </a:lnSpc>
            </a:pPr>
            <a:r>
              <a:rPr lang="en-US" sz="725" b="1" dirty="0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Transport · overbrenging naar referentieziekenhuis · contactopsporing</a:t>
            </a:r>
            <a:endParaRPr lang="en-US" sz="72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Shape 70"/>
          <p:cNvSpPr/>
          <p:nvPr/>
        </p:nvSpPr>
        <p:spPr>
          <a:xfrm>
            <a:off x="6398170" y="884781"/>
            <a:ext cx="241844" cy="241844"/>
          </a:xfrm>
          <a:prstGeom prst="ellipse">
            <a:avLst/>
          </a:pr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994" y="936605"/>
            <a:ext cx="138196" cy="138196"/>
          </a:xfrm>
          <a:prstGeom prst="rect">
            <a:avLst/>
          </a:prstGeom>
        </p:spPr>
      </p:pic>
      <p:sp>
        <p:nvSpPr>
          <p:cNvPr id="77" name="Shape 72"/>
          <p:cNvSpPr/>
          <p:nvPr/>
        </p:nvSpPr>
        <p:spPr>
          <a:xfrm>
            <a:off x="1637566" y="4807055"/>
            <a:ext cx="138196" cy="43186"/>
          </a:xfrm>
          <a:prstGeom prst="roundRect">
            <a:avLst>
              <a:gd name="adj" fmla="val 50000"/>
            </a:avLst>
          </a:prstGeom>
          <a:solidFill>
            <a:srgbClr val="EA5E86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 73"/>
          <p:cNvSpPr/>
          <p:nvPr/>
        </p:nvSpPr>
        <p:spPr>
          <a:xfrm>
            <a:off x="1793038" y="4720208"/>
            <a:ext cx="2329636" cy="17274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816" b="1" kern="0" spc="70" dirty="0">
                <a:solidFill>
                  <a:srgbClr val="385A7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WAT ZEGGEN AAN DE PATIËNT</a:t>
            </a: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1506666"/>
            <a:ext cx="112285" cy="95010"/>
          </a:xfrm>
          <a:prstGeom prst="rect">
            <a:avLst/>
          </a:prstGeom>
        </p:spPr>
      </p:pic>
      <p:sp>
        <p:nvSpPr>
          <p:cNvPr id="81" name="Text 75"/>
          <p:cNvSpPr/>
          <p:nvPr/>
        </p:nvSpPr>
        <p:spPr>
          <a:xfrm>
            <a:off x="1565067" y="5053637"/>
            <a:ext cx="4440037" cy="84964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24000"/>
              </a:lnSpc>
            </a:pPr>
            <a:r>
              <a:rPr lang="en-US" sz="907" b="1" u="sng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Telefonisch: thuisblijven en zich isoleren — zich niet verplaatsen (niet naar de praktijk, niet naar spoed) ; Beperk het contact met de omgeving ;</a:t>
            </a:r>
          </a:p>
          <a:p>
            <a:pPr defTabSz="829178">
              <a:lnSpc>
                <a:spcPct val="124000"/>
              </a:lnSpc>
            </a:pPr>
            <a:r>
              <a:rPr lang="en-US" sz="907" b="1" u="sng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de praktijk: Isoleer de patiënt onmiddellijk — aparte en gesloten ruimte - afstand ≥ 1 m · beperk de contacten tot het essentiële ;</a:t>
            </a:r>
          </a:p>
          <a:p>
            <a:pPr defTabSz="829178">
              <a:lnSpc>
                <a:spcPct val="124000"/>
              </a:lnSpc>
            </a:pPr>
            <a:r>
              <a:rPr lang="en-US" sz="907" b="1" dirty="0" err="1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Gebruikte voorwerpen (thermometer…) → plastic zak ;</a:t>
            </a:r>
            <a:endParaRPr lang="en-US" sz="90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>
              <a:lnSpc>
                <a:spcPct val="124000"/>
              </a:lnSpc>
            </a:pPr>
            <a:endParaRPr lang="fr-BE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>
              <a:lnSpc>
                <a:spcPct val="124000"/>
              </a:lnSpc>
            </a:pP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1643917"/>
            <a:ext cx="112285" cy="95010"/>
          </a:xfrm>
          <a:prstGeom prst="rect">
            <a:avLst/>
          </a:prstGeom>
        </p:spPr>
      </p:pic>
      <p:pic>
        <p:nvPicPr>
          <p:cNvPr id="8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1781170"/>
            <a:ext cx="112285" cy="95010"/>
          </a:xfrm>
          <a:prstGeom prst="rect">
            <a:avLst/>
          </a:prstGeom>
        </p:spPr>
      </p:pic>
      <p:pic>
        <p:nvPicPr>
          <p:cNvPr id="86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1918421"/>
            <a:ext cx="112285" cy="95010"/>
          </a:xfrm>
          <a:prstGeom prst="rect">
            <a:avLst/>
          </a:prstGeom>
        </p:spPr>
      </p:pic>
      <p:pic>
        <p:nvPicPr>
          <p:cNvPr id="88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2055673"/>
            <a:ext cx="112285" cy="95010"/>
          </a:xfrm>
          <a:prstGeom prst="rect">
            <a:avLst/>
          </a:prstGeom>
        </p:spPr>
      </p:pic>
      <p:sp>
        <p:nvSpPr>
          <p:cNvPr id="101" name="Text 91"/>
          <p:cNvSpPr/>
          <p:nvPr/>
        </p:nvSpPr>
        <p:spPr>
          <a:xfrm>
            <a:off x="1337695" y="6642018"/>
            <a:ext cx="4473776" cy="49148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725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* VHK: virale hemorragische koorts </a:t>
            </a:r>
          </a:p>
        </p:txBody>
      </p:sp>
      <p:sp>
        <p:nvSpPr>
          <p:cNvPr id="103" name="Text 93"/>
          <p:cNvSpPr/>
          <p:nvPr/>
        </p:nvSpPr>
        <p:spPr>
          <a:xfrm>
            <a:off x="10561321" y="6693976"/>
            <a:ext cx="1447824" cy="1468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829178"/>
            <a:r>
              <a:rPr lang="en-US" sz="612" b="1" dirty="0">
                <a:solidFill>
                  <a:srgbClr val="8A9CA8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Pagina 1/4</a:t>
            </a:r>
            <a:endParaRPr lang="en-US" sz="6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2E898ADB-06CB-0130-A766-13642DCEDC39}"/>
              </a:ext>
            </a:extLst>
          </p:cNvPr>
          <p:cNvSpPr txBox="1"/>
          <p:nvPr/>
        </p:nvSpPr>
        <p:spPr>
          <a:xfrm>
            <a:off x="1491231" y="6157388"/>
            <a:ext cx="4565282" cy="2565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29178"/>
            <a:r>
              <a:rPr lang="fr-BE" sz="907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Volledige procedure   Aanpak vermoeden VHK eerste lijn - FOD Volksgezondheid</a:t>
            </a:r>
            <a:endParaRPr lang="fr-BE" sz="90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 0">
            <a:extLst>
              <a:ext uri="{FF2B5EF4-FFF2-40B4-BE49-F238E27FC236}">
                <a16:creationId xmlns:a16="http://schemas.microsoft.com/office/drawing/2014/main" id="{F705A9F0-CA1F-759F-3876-AE17829F5195}"/>
              </a:ext>
            </a:extLst>
          </p:cNvPr>
          <p:cNvSpPr/>
          <p:nvPr/>
        </p:nvSpPr>
        <p:spPr>
          <a:xfrm>
            <a:off x="6358593" y="1018525"/>
            <a:ext cx="4148629" cy="2549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907" b="1" kern="0" spc="200" dirty="0">
                <a:solidFill>
                  <a:srgbClr val="6B6B6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ENDEMISCHE GEBIEDEN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Shape 1">
            <a:extLst>
              <a:ext uri="{FF2B5EF4-FFF2-40B4-BE49-F238E27FC236}">
                <a16:creationId xmlns:a16="http://schemas.microsoft.com/office/drawing/2014/main" id="{B54E2183-B7D1-5E82-A274-66084D758BF4}"/>
              </a:ext>
            </a:extLst>
          </p:cNvPr>
          <p:cNvSpPr/>
          <p:nvPr/>
        </p:nvSpPr>
        <p:spPr>
          <a:xfrm>
            <a:off x="6306850" y="1204996"/>
            <a:ext cx="4200641" cy="1630286"/>
          </a:xfrm>
          <a:prstGeom prst="roundRect">
            <a:avLst>
              <a:gd name="adj" fmla="val 4962"/>
            </a:avLst>
          </a:prstGeom>
          <a:solidFill>
            <a:srgbClr val="FFFFFF"/>
          </a:solidFill>
          <a:ln w="9525">
            <a:solidFill>
              <a:srgbClr val="E6E6E6"/>
            </a:solidFill>
            <a:prstDash val="solid"/>
          </a:ln>
        </p:spPr>
        <p:txBody>
          <a:bodyPr/>
          <a:lstStyle/>
          <a:p>
            <a:pPr defTabSz="829178"/>
            <a:endParaRPr lang="fr-BE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Shape 2">
            <a:extLst>
              <a:ext uri="{FF2B5EF4-FFF2-40B4-BE49-F238E27FC236}">
                <a16:creationId xmlns:a16="http://schemas.microsoft.com/office/drawing/2014/main" id="{B6C1B45A-A3E8-BA82-A708-AB0F78EC765A}"/>
              </a:ext>
            </a:extLst>
          </p:cNvPr>
          <p:cNvSpPr/>
          <p:nvPr/>
        </p:nvSpPr>
        <p:spPr>
          <a:xfrm>
            <a:off x="6457091" y="1384975"/>
            <a:ext cx="941922" cy="345491"/>
          </a:xfrm>
          <a:prstGeom prst="roundRect">
            <a:avLst>
              <a:gd name="adj" fmla="val 50000"/>
            </a:avLst>
          </a:prstGeom>
          <a:solidFill>
            <a:srgbClr val="E2574C"/>
          </a:solidFill>
          <a:ln/>
        </p:spPr>
        <p:txBody>
          <a:bodyPr/>
          <a:lstStyle/>
          <a:p>
            <a:pPr defTabSz="829178"/>
            <a:endParaRPr lang="fr-BE" sz="90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 3">
            <a:extLst>
              <a:ext uri="{FF2B5EF4-FFF2-40B4-BE49-F238E27FC236}">
                <a16:creationId xmlns:a16="http://schemas.microsoft.com/office/drawing/2014/main" id="{620E4100-C25B-5C23-9423-D0100FCF8F40}"/>
              </a:ext>
            </a:extLst>
          </p:cNvPr>
          <p:cNvSpPr/>
          <p:nvPr/>
        </p:nvSpPr>
        <p:spPr>
          <a:xfrm>
            <a:off x="6406940" y="1462011"/>
            <a:ext cx="999008" cy="224569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algn="ctr" defTabSz="829178"/>
            <a:r>
              <a:rPr lang="en-US" sz="907" b="1" dirty="0">
                <a:solidFill>
                  <a:srgbClr val="FFFFFF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Ebola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 4">
            <a:extLst>
              <a:ext uri="{FF2B5EF4-FFF2-40B4-BE49-F238E27FC236}">
                <a16:creationId xmlns:a16="http://schemas.microsoft.com/office/drawing/2014/main" id="{EC214F5F-37A3-7046-1F8D-0BBBD0A26D23}"/>
              </a:ext>
            </a:extLst>
          </p:cNvPr>
          <p:cNvSpPr/>
          <p:nvPr/>
        </p:nvSpPr>
        <p:spPr>
          <a:xfrm>
            <a:off x="7449086" y="1342852"/>
            <a:ext cx="3000417" cy="422093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>
              <a:lnSpc>
                <a:spcPct val="145000"/>
              </a:lnSpc>
            </a:pPr>
            <a:r>
              <a:rPr lang="en-US" sz="907" b="1" dirty="0">
                <a:solidFill>
                  <a:srgbClr val="FF0000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! Lopende epidemie ! : RDC — Ituri · Noord-Kivu · Zuid-Kivu · Oeganda 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Shape 6">
            <a:extLst>
              <a:ext uri="{FF2B5EF4-FFF2-40B4-BE49-F238E27FC236}">
                <a16:creationId xmlns:a16="http://schemas.microsoft.com/office/drawing/2014/main" id="{0AA191DC-705E-933D-DED8-851040D522F8}"/>
              </a:ext>
            </a:extLst>
          </p:cNvPr>
          <p:cNvSpPr/>
          <p:nvPr/>
        </p:nvSpPr>
        <p:spPr>
          <a:xfrm>
            <a:off x="6430101" y="1883602"/>
            <a:ext cx="941922" cy="345491"/>
          </a:xfrm>
          <a:prstGeom prst="roundRect">
            <a:avLst>
              <a:gd name="adj" fmla="val 50000"/>
            </a:avLst>
          </a:prstGeom>
          <a:solidFill>
            <a:srgbClr val="E89A3C"/>
          </a:solidFill>
          <a:ln/>
        </p:spPr>
        <p:txBody>
          <a:bodyPr/>
          <a:lstStyle/>
          <a:p>
            <a:pPr defTabSz="829178"/>
            <a:endParaRPr lang="fr-BE" sz="90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 7">
            <a:extLst>
              <a:ext uri="{FF2B5EF4-FFF2-40B4-BE49-F238E27FC236}">
                <a16:creationId xmlns:a16="http://schemas.microsoft.com/office/drawing/2014/main" id="{8E555014-75B3-4B9D-C012-E06174183E4C}"/>
              </a:ext>
            </a:extLst>
          </p:cNvPr>
          <p:cNvSpPr/>
          <p:nvPr/>
        </p:nvSpPr>
        <p:spPr>
          <a:xfrm>
            <a:off x="6432720" y="1961337"/>
            <a:ext cx="999008" cy="224569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algn="ctr" defTabSz="829178"/>
            <a:r>
              <a:rPr lang="en-US" sz="907" b="1" dirty="0">
                <a:solidFill>
                  <a:srgbClr val="FFFFFF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Marburg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8">
            <a:extLst>
              <a:ext uri="{FF2B5EF4-FFF2-40B4-BE49-F238E27FC236}">
                <a16:creationId xmlns:a16="http://schemas.microsoft.com/office/drawing/2014/main" id="{2EEFDAC8-DA26-43B0-C970-0CC90C0D48FC}"/>
              </a:ext>
            </a:extLst>
          </p:cNvPr>
          <p:cNvSpPr/>
          <p:nvPr/>
        </p:nvSpPr>
        <p:spPr>
          <a:xfrm>
            <a:off x="7457445" y="1846503"/>
            <a:ext cx="3006790" cy="36006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45000"/>
              </a:lnSpc>
            </a:pP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Geen lopende epidemie ; risicogebieden: RDC · Kenia · Oeganda · Tanzania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Shape 10">
            <a:extLst>
              <a:ext uri="{FF2B5EF4-FFF2-40B4-BE49-F238E27FC236}">
                <a16:creationId xmlns:a16="http://schemas.microsoft.com/office/drawing/2014/main" id="{FC62C18F-9F5D-9BBA-6362-EF1BCEA1B80B}"/>
              </a:ext>
            </a:extLst>
          </p:cNvPr>
          <p:cNvSpPr/>
          <p:nvPr/>
        </p:nvSpPr>
        <p:spPr>
          <a:xfrm>
            <a:off x="6449995" y="2325865"/>
            <a:ext cx="941922" cy="345491"/>
          </a:xfrm>
          <a:prstGeom prst="roundRect">
            <a:avLst>
              <a:gd name="adj" fmla="val 50000"/>
            </a:avLst>
          </a:prstGeom>
          <a:solidFill>
            <a:srgbClr val="34A085"/>
          </a:solidFill>
          <a:ln/>
        </p:spPr>
        <p:txBody>
          <a:bodyPr/>
          <a:lstStyle/>
          <a:p>
            <a:pPr defTabSz="829178"/>
            <a:endParaRPr lang="fr-BE" sz="90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11">
            <a:extLst>
              <a:ext uri="{FF2B5EF4-FFF2-40B4-BE49-F238E27FC236}">
                <a16:creationId xmlns:a16="http://schemas.microsoft.com/office/drawing/2014/main" id="{16ADDC12-C2EC-2EFE-7B50-4AC766B80102}"/>
              </a:ext>
            </a:extLst>
          </p:cNvPr>
          <p:cNvSpPr/>
          <p:nvPr/>
        </p:nvSpPr>
        <p:spPr>
          <a:xfrm>
            <a:off x="6400005" y="2411421"/>
            <a:ext cx="999008" cy="224569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algn="ctr" defTabSz="829178"/>
            <a:r>
              <a:rPr lang="en-US" sz="907" b="1" dirty="0">
                <a:solidFill>
                  <a:srgbClr val="FFFFFF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Lassa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 12">
            <a:extLst>
              <a:ext uri="{FF2B5EF4-FFF2-40B4-BE49-F238E27FC236}">
                <a16:creationId xmlns:a16="http://schemas.microsoft.com/office/drawing/2014/main" id="{B238EBA6-BCEA-20EC-CA98-29CBF613FF7D}"/>
              </a:ext>
            </a:extLst>
          </p:cNvPr>
          <p:cNvSpPr/>
          <p:nvPr/>
        </p:nvSpPr>
        <p:spPr>
          <a:xfrm>
            <a:off x="7476616" y="2301497"/>
            <a:ext cx="2972887" cy="36006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45000"/>
              </a:lnSpc>
            </a:pP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Endemische gebieden: Nigeria · Sierra Leone · Liberia · Guinea · Benin · Ghana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 13">
            <a:extLst>
              <a:ext uri="{FF2B5EF4-FFF2-40B4-BE49-F238E27FC236}">
                <a16:creationId xmlns:a16="http://schemas.microsoft.com/office/drawing/2014/main" id="{7137262A-7F77-83F6-8E77-AB7943EFB04C}"/>
              </a:ext>
            </a:extLst>
          </p:cNvPr>
          <p:cNvSpPr/>
          <p:nvPr/>
        </p:nvSpPr>
        <p:spPr>
          <a:xfrm>
            <a:off x="6375371" y="2897268"/>
            <a:ext cx="4124117" cy="183953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907" b="1" dirty="0">
                <a:solidFill>
                  <a:srgbClr val="9A9A9A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Geactualiseerde bronnen: ECDC·WHO Healthmap·Beacon Disease Events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 0">
            <a:extLst>
              <a:ext uri="{FF2B5EF4-FFF2-40B4-BE49-F238E27FC236}">
                <a16:creationId xmlns:a16="http://schemas.microsoft.com/office/drawing/2014/main" id="{92D820F7-636C-D9DF-DEB5-920054837E38}"/>
              </a:ext>
            </a:extLst>
          </p:cNvPr>
          <p:cNvSpPr/>
          <p:nvPr/>
        </p:nvSpPr>
        <p:spPr>
          <a:xfrm>
            <a:off x="6400006" y="3876822"/>
            <a:ext cx="4235095" cy="172259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884" b="1" kern="0" spc="115" dirty="0">
                <a:solidFill>
                  <a:srgbClr val="6B6B6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TRANSMISSIEWIJZEN</a:t>
            </a:r>
            <a:endParaRPr lang="en-US" sz="884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0" name="Shape 1">
            <a:extLst>
              <a:ext uri="{FF2B5EF4-FFF2-40B4-BE49-F238E27FC236}">
                <a16:creationId xmlns:a16="http://schemas.microsoft.com/office/drawing/2014/main" id="{4ACFAFCB-E819-A70A-1DA1-C8A1698A7DC4}"/>
              </a:ext>
            </a:extLst>
          </p:cNvPr>
          <p:cNvSpPr/>
          <p:nvPr/>
        </p:nvSpPr>
        <p:spPr>
          <a:xfrm>
            <a:off x="6293092" y="4058630"/>
            <a:ext cx="4230991" cy="233969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9525">
            <a:solidFill>
              <a:srgbClr val="E6E6E6"/>
            </a:solidFill>
            <a:prstDash val="solid"/>
          </a:ln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1" name="Shape 2">
            <a:extLst>
              <a:ext uri="{FF2B5EF4-FFF2-40B4-BE49-F238E27FC236}">
                <a16:creationId xmlns:a16="http://schemas.microsoft.com/office/drawing/2014/main" id="{A02038DA-3DE5-4A78-5768-8C246551EAB4}"/>
              </a:ext>
            </a:extLst>
          </p:cNvPr>
          <p:cNvSpPr/>
          <p:nvPr/>
        </p:nvSpPr>
        <p:spPr>
          <a:xfrm>
            <a:off x="6377101" y="4079832"/>
            <a:ext cx="360513" cy="307958"/>
          </a:xfrm>
          <a:prstGeom prst="ellipse">
            <a:avLst/>
          </a:prstGeom>
          <a:solidFill>
            <a:srgbClr val="E2574C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2" name="Image 0" descr="preencoded.png">
            <a:extLst>
              <a:ext uri="{FF2B5EF4-FFF2-40B4-BE49-F238E27FC236}">
                <a16:creationId xmlns:a16="http://schemas.microsoft.com/office/drawing/2014/main" id="{348D9F70-31EA-C26F-150F-D07FE827C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995" y="4125890"/>
            <a:ext cx="230771" cy="193333"/>
          </a:xfrm>
          <a:prstGeom prst="rect">
            <a:avLst/>
          </a:prstGeom>
        </p:spPr>
      </p:pic>
      <p:sp>
        <p:nvSpPr>
          <p:cNvPr id="173" name="Text 3">
            <a:extLst>
              <a:ext uri="{FF2B5EF4-FFF2-40B4-BE49-F238E27FC236}">
                <a16:creationId xmlns:a16="http://schemas.microsoft.com/office/drawing/2014/main" id="{78548C89-D020-8624-A5C2-DE48564AC002}"/>
              </a:ext>
            </a:extLst>
          </p:cNvPr>
          <p:cNvSpPr/>
          <p:nvPr/>
        </p:nvSpPr>
        <p:spPr>
          <a:xfrm>
            <a:off x="6838684" y="4157102"/>
            <a:ext cx="2996590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Direct contact met een zieke persoon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5" name="Shape 6">
            <a:extLst>
              <a:ext uri="{FF2B5EF4-FFF2-40B4-BE49-F238E27FC236}">
                <a16:creationId xmlns:a16="http://schemas.microsoft.com/office/drawing/2014/main" id="{BA1ED29C-DE99-D9E6-8975-DCF844E2FF81}"/>
              </a:ext>
            </a:extLst>
          </p:cNvPr>
          <p:cNvSpPr/>
          <p:nvPr/>
        </p:nvSpPr>
        <p:spPr>
          <a:xfrm>
            <a:off x="6386286" y="4420543"/>
            <a:ext cx="360513" cy="307958"/>
          </a:xfrm>
          <a:prstGeom prst="ellipse">
            <a:avLst/>
          </a:prstGeom>
          <a:solidFill>
            <a:srgbClr val="E89A3C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6" name="Image 1" descr="preencoded.png">
            <a:extLst>
              <a:ext uri="{FF2B5EF4-FFF2-40B4-BE49-F238E27FC236}">
                <a16:creationId xmlns:a16="http://schemas.microsoft.com/office/drawing/2014/main" id="{CE724D63-DA02-2CC1-2296-E6A2FB9B0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704" y="4493960"/>
            <a:ext cx="230771" cy="193333"/>
          </a:xfrm>
          <a:prstGeom prst="rect">
            <a:avLst/>
          </a:prstGeom>
        </p:spPr>
      </p:pic>
      <p:sp>
        <p:nvSpPr>
          <p:cNvPr id="177" name="Text 7">
            <a:extLst>
              <a:ext uri="{FF2B5EF4-FFF2-40B4-BE49-F238E27FC236}">
                <a16:creationId xmlns:a16="http://schemas.microsoft.com/office/drawing/2014/main" id="{59874437-63A3-0E1B-E3D0-9444B2C16F1D}"/>
              </a:ext>
            </a:extLst>
          </p:cNvPr>
          <p:cNvSpPr/>
          <p:nvPr/>
        </p:nvSpPr>
        <p:spPr>
          <a:xfrm>
            <a:off x="6858530" y="4504191"/>
            <a:ext cx="3679701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Lichaamsvloeistoffen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9" name="Shape 10">
            <a:extLst>
              <a:ext uri="{FF2B5EF4-FFF2-40B4-BE49-F238E27FC236}">
                <a16:creationId xmlns:a16="http://schemas.microsoft.com/office/drawing/2014/main" id="{6B84C61A-3FD9-56AE-C435-1D195FD6ECE5}"/>
              </a:ext>
            </a:extLst>
          </p:cNvPr>
          <p:cNvSpPr/>
          <p:nvPr/>
        </p:nvSpPr>
        <p:spPr>
          <a:xfrm>
            <a:off x="6394076" y="4782453"/>
            <a:ext cx="360513" cy="307958"/>
          </a:xfrm>
          <a:prstGeom prst="ellipse">
            <a:avLst/>
          </a:prstGeom>
          <a:solidFill>
            <a:srgbClr val="C2547E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0" name="Image 2" descr="preencoded.png">
            <a:extLst>
              <a:ext uri="{FF2B5EF4-FFF2-40B4-BE49-F238E27FC236}">
                <a16:creationId xmlns:a16="http://schemas.microsoft.com/office/drawing/2014/main" id="{AE4DC0A1-BC5D-714B-2243-66B48D5780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93" y="4855869"/>
            <a:ext cx="230771" cy="193333"/>
          </a:xfrm>
          <a:prstGeom prst="rect">
            <a:avLst/>
          </a:prstGeom>
        </p:spPr>
      </p:pic>
      <p:sp>
        <p:nvSpPr>
          <p:cNvPr id="181" name="Text 11">
            <a:extLst>
              <a:ext uri="{FF2B5EF4-FFF2-40B4-BE49-F238E27FC236}">
                <a16:creationId xmlns:a16="http://schemas.microsoft.com/office/drawing/2014/main" id="{54FE11C2-A8B6-CED3-0D83-235DD59DD468}"/>
              </a:ext>
            </a:extLst>
          </p:cNvPr>
          <p:cNvSpPr/>
          <p:nvPr/>
        </p:nvSpPr>
        <p:spPr>
          <a:xfrm>
            <a:off x="6858530" y="4828648"/>
            <a:ext cx="3045142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Begrafenisrituelen &amp; overleden persoon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3" name="Shape 14">
            <a:extLst>
              <a:ext uri="{FF2B5EF4-FFF2-40B4-BE49-F238E27FC236}">
                <a16:creationId xmlns:a16="http://schemas.microsoft.com/office/drawing/2014/main" id="{5FC58014-1BDD-9500-9015-2C25E31E4D0B}"/>
              </a:ext>
            </a:extLst>
          </p:cNvPr>
          <p:cNvSpPr/>
          <p:nvPr/>
        </p:nvSpPr>
        <p:spPr>
          <a:xfrm>
            <a:off x="6392101" y="5142184"/>
            <a:ext cx="360513" cy="307958"/>
          </a:xfrm>
          <a:prstGeom prst="ellipse">
            <a:avLst/>
          </a:prstGeom>
          <a:solidFill>
            <a:srgbClr val="34A085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4" name="Image 3" descr="preencoded.png">
            <a:extLst>
              <a:ext uri="{FF2B5EF4-FFF2-40B4-BE49-F238E27FC236}">
                <a16:creationId xmlns:a16="http://schemas.microsoft.com/office/drawing/2014/main" id="{A83EC657-45BB-B86E-C5BF-BC45EE67EA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518" y="5215601"/>
            <a:ext cx="230771" cy="193333"/>
          </a:xfrm>
          <a:prstGeom prst="rect">
            <a:avLst/>
          </a:prstGeom>
        </p:spPr>
      </p:pic>
      <p:sp>
        <p:nvSpPr>
          <p:cNvPr id="185" name="Text 15">
            <a:extLst>
              <a:ext uri="{FF2B5EF4-FFF2-40B4-BE49-F238E27FC236}">
                <a16:creationId xmlns:a16="http://schemas.microsoft.com/office/drawing/2014/main" id="{D1CD5C1D-FBD8-B064-1EDA-367DE2167EC1}"/>
              </a:ext>
            </a:extLst>
          </p:cNvPr>
          <p:cNvSpPr/>
          <p:nvPr/>
        </p:nvSpPr>
        <p:spPr>
          <a:xfrm>
            <a:off x="6858530" y="5196445"/>
            <a:ext cx="2660072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Voorwerpen, beddengoed &amp; besmette oppervlakken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Shape 18">
            <a:extLst>
              <a:ext uri="{FF2B5EF4-FFF2-40B4-BE49-F238E27FC236}">
                <a16:creationId xmlns:a16="http://schemas.microsoft.com/office/drawing/2014/main" id="{468FDE14-057A-99D6-40C1-6EC7C8E54795}"/>
              </a:ext>
            </a:extLst>
          </p:cNvPr>
          <p:cNvSpPr/>
          <p:nvPr/>
        </p:nvSpPr>
        <p:spPr>
          <a:xfrm>
            <a:off x="6392101" y="5493487"/>
            <a:ext cx="360513" cy="307958"/>
          </a:xfrm>
          <a:prstGeom prst="ellipse">
            <a:avLst/>
          </a:prstGeom>
          <a:solidFill>
            <a:srgbClr val="3A78C2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8" name="Image 4" descr="preencoded.png">
            <a:extLst>
              <a:ext uri="{FF2B5EF4-FFF2-40B4-BE49-F238E27FC236}">
                <a16:creationId xmlns:a16="http://schemas.microsoft.com/office/drawing/2014/main" id="{207D4DFC-05E6-D2EA-20F7-E4876626ED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518" y="5566904"/>
            <a:ext cx="230771" cy="193333"/>
          </a:xfrm>
          <a:prstGeom prst="rect">
            <a:avLst/>
          </a:prstGeom>
        </p:spPr>
      </p:pic>
      <p:sp>
        <p:nvSpPr>
          <p:cNvPr id="189" name="Text 19">
            <a:extLst>
              <a:ext uri="{FF2B5EF4-FFF2-40B4-BE49-F238E27FC236}">
                <a16:creationId xmlns:a16="http://schemas.microsoft.com/office/drawing/2014/main" id="{CE32FF24-0CD9-1F58-0A09-D4D8CCDF0F69}"/>
              </a:ext>
            </a:extLst>
          </p:cNvPr>
          <p:cNvSpPr/>
          <p:nvPr/>
        </p:nvSpPr>
        <p:spPr>
          <a:xfrm>
            <a:off x="6858530" y="5526399"/>
            <a:ext cx="3055220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Geïnfecteerde dieren (reservoir in endemisch gebied)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Text 20">
            <a:extLst>
              <a:ext uri="{FF2B5EF4-FFF2-40B4-BE49-F238E27FC236}">
                <a16:creationId xmlns:a16="http://schemas.microsoft.com/office/drawing/2014/main" id="{6263C471-145F-588F-2FC0-4BEEFFE91F62}"/>
              </a:ext>
            </a:extLst>
          </p:cNvPr>
          <p:cNvSpPr/>
          <p:nvPr/>
        </p:nvSpPr>
        <p:spPr>
          <a:xfrm>
            <a:off x="6858530" y="5679770"/>
            <a:ext cx="3055220" cy="16410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85000" lnSpcReduction="20000"/>
          </a:bodyPr>
          <a:lstStyle/>
          <a:p>
            <a:pPr defTabSz="829178">
              <a:lnSpc>
                <a:spcPct val="130000"/>
              </a:lnSpc>
            </a:pPr>
            <a:r>
              <a:rPr lang="en-US" sz="851" b="1" dirty="0">
                <a:solidFill>
                  <a:srgbClr val="6B6B6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Vruchtenetende vleermuizen, primaten, bushmeat.</a:t>
            </a:r>
            <a:endParaRPr lang="en-US" sz="851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1" name="Text 21">
            <a:extLst>
              <a:ext uri="{FF2B5EF4-FFF2-40B4-BE49-F238E27FC236}">
                <a16:creationId xmlns:a16="http://schemas.microsoft.com/office/drawing/2014/main" id="{B4C834B6-76AB-B4BA-E122-E3FFAEEF4A22}"/>
              </a:ext>
            </a:extLst>
          </p:cNvPr>
          <p:cNvSpPr/>
          <p:nvPr/>
        </p:nvSpPr>
        <p:spPr>
          <a:xfrm>
            <a:off x="6449995" y="5889001"/>
            <a:ext cx="3863293" cy="509320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/>
            <a:r>
              <a:rPr lang="en-US" sz="907" b="1" dirty="0">
                <a:solidFill>
                  <a:srgbClr val="6B6B6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Wordt niet overgedragen via lucht·water·gewone voeding·insectenbeten ; </a:t>
            </a:r>
          </a:p>
          <a:p>
            <a:pPr defTabSz="829178"/>
            <a:r>
              <a:rPr lang="en-US" sz="907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Geen besmettelijkheid vóór het begin van de symptomen</a:t>
            </a:r>
          </a:p>
        </p:txBody>
      </p:sp>
      <p:sp>
        <p:nvSpPr>
          <p:cNvPr id="192" name="Text 22">
            <a:extLst>
              <a:ext uri="{FF2B5EF4-FFF2-40B4-BE49-F238E27FC236}">
                <a16:creationId xmlns:a16="http://schemas.microsoft.com/office/drawing/2014/main" id="{B163FA0D-C128-084F-5BAE-E374E3E35521}"/>
              </a:ext>
            </a:extLst>
          </p:cNvPr>
          <p:cNvSpPr/>
          <p:nvPr/>
        </p:nvSpPr>
        <p:spPr>
          <a:xfrm>
            <a:off x="6306851" y="6435313"/>
            <a:ext cx="6156307" cy="24417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783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Bron: ECDC — How does Ebola disease spread?</a:t>
            </a:r>
            <a:endParaRPr lang="en-US" sz="78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2223804" y="1842469"/>
            <a:ext cx="3480522" cy="447991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>
              <a:lnSpc>
                <a:spcPct val="112000"/>
              </a:lnSpc>
            </a:pPr>
            <a:r>
              <a:rPr lang="en-US" sz="99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Reis ≤ 21 d in endemisch/epidemisch gebied ? </a:t>
            </a:r>
            <a:endParaRPr lang="en-US" sz="99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31"/>
          <p:cNvSpPr/>
          <p:nvPr/>
        </p:nvSpPr>
        <p:spPr>
          <a:xfrm>
            <a:off x="1988565" y="2550464"/>
            <a:ext cx="2566642" cy="20338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12000"/>
              </a:lnSpc>
            </a:pPr>
            <a:r>
              <a:rPr lang="en-US" sz="99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Geïdentificeerde blootstelling ?</a:t>
            </a:r>
            <a:endParaRPr lang="en-US" sz="99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32"/>
          <p:cNvSpPr/>
          <p:nvPr/>
        </p:nvSpPr>
        <p:spPr>
          <a:xfrm>
            <a:off x="1988565" y="2737077"/>
            <a:ext cx="3751896" cy="400043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25000"/>
              </a:lnSpc>
            </a:pP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Contact met een humaan geval, contact met een dier (vleermuizen, knaagdieren, primaten, grotbezoek…) ; gezondheidszorg ; begrafenisrituelen ; ...</a:t>
            </a: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46168" y="1349"/>
            <a:ext cx="9699665" cy="6855304"/>
          </a:xfrm>
          <a:prstGeom prst="rect">
            <a:avLst/>
          </a:prstGeom>
          <a:ln/>
          <a:effectLst>
            <a:outerShdw blurRad="762000" dist="28575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09105" y="329040"/>
            <a:ext cx="13108" cy="484983"/>
          </a:xfrm>
          <a:prstGeom prst="rect">
            <a:avLst/>
          </a:prstGeom>
          <a:solidFill>
            <a:srgbClr val="E7E1D9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905720" y="368362"/>
            <a:ext cx="406338" cy="406338"/>
          </a:xfrm>
          <a:prstGeom prst="roundRect">
            <a:avLst>
              <a:gd name="adj" fmla="val 24194"/>
            </a:avLst>
          </a:prstGeom>
          <a:solidFill>
            <a:srgbClr val="EBA94A"/>
          </a:solidFill>
          <a:ln/>
          <a:effectLst>
            <a:outerShdw blurRad="171450" dist="76200" dir="5400000" algn="bl" rotWithShape="0">
              <a:srgbClr val="E6982F">
                <a:alpha val="3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79505" y="368363"/>
            <a:ext cx="458768" cy="4325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algn="ctr" defTabSz="629180"/>
            <a:r>
              <a:rPr lang="en-US" sz="1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3482458" y="302824"/>
            <a:ext cx="6687473" cy="137631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723" b="1" kern="0" spc="115" dirty="0">
                <a:solidFill>
                  <a:srgbClr val="E69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FASE 3 · VERZAMELEN &amp; DOORGEVEN</a:t>
            </a:r>
            <a:endParaRPr lang="en-US" sz="72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482458" y="427347"/>
            <a:ext cx="6687473" cy="2949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755" b="1" kern="0" spc="-2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 verzamelen en door te geven info</a:t>
            </a:r>
            <a:endParaRPr lang="en-US" sz="175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482458" y="715716"/>
            <a:ext cx="6687473" cy="1507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826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Anamnesechecklist — door te geven aan Vivalis bij de oproep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0145549" y="381470"/>
            <a:ext cx="472593" cy="222830"/>
          </a:xfrm>
          <a:prstGeom prst="roundRect">
            <a:avLst>
              <a:gd name="adj" fmla="val 50000"/>
            </a:avLst>
          </a:prstGeom>
          <a:solidFill>
            <a:srgbClr val="2C3A56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197979" y="427347"/>
            <a:ext cx="315301" cy="15729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algn="r" defTabSz="629180"/>
            <a:r>
              <a:rPr lang="en-US" sz="877" b="1" kern="0" spc="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/ 3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111142" y="650177"/>
            <a:ext cx="507000" cy="137631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algn="r" defTabSz="629180"/>
            <a:r>
              <a:rPr lang="en-US" sz="723" b="1" kern="0" spc="29" dirty="0" err="1">
                <a:solidFill>
                  <a:srgbClr val="E69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juni 2026</a:t>
            </a:r>
            <a:endParaRPr lang="en-US" sz="72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573860" y="958206"/>
            <a:ext cx="9044282" cy="26216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573860" y="1154822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842566" y="1115499"/>
            <a:ext cx="2243890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 VERZAMELEN — PATIËNT &amp; REIS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4654158" y="1154822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922865" y="1115499"/>
            <a:ext cx="2589639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85000" lnSpcReduction="10000"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 VERZAMELEN — BLOOTSTELLING &amp; KLINIEK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7734457" y="1154822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003165" y="1115499"/>
            <a:ext cx="1810806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CONTACTEN &amp; GEGEVENS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1573859" y="1331775"/>
            <a:ext cx="2883684" cy="2516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1737705" y="1482514"/>
            <a:ext cx="2632673" cy="1507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 lnSpcReduction="10000"/>
          </a:bodyPr>
          <a:lstStyle/>
          <a:p>
            <a:pPr defTabSz="629180"/>
            <a:r>
              <a:rPr lang="en-US" sz="800" b="1" kern="0" spc="55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IDENTITEIT &amp; CONTACT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1737706" y="195305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973643" y="1946504"/>
            <a:ext cx="974268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700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Naam, voornaam, leeftijd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1737706" y="2384280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1973643" y="2377725"/>
            <a:ext cx="1891601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700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Telefoonnummer (voor terugbellen / opvolging)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1737706" y="2815502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1973643" y="2808947"/>
            <a:ext cx="1666515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700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Adres — huidige verblijfplaats van de patiënt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1737706" y="324682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1973643" y="3240270"/>
            <a:ext cx="1921556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Behandelend arts / aanwezige omgeving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Shape 29"/>
          <p:cNvSpPr/>
          <p:nvPr/>
        </p:nvSpPr>
        <p:spPr>
          <a:xfrm>
            <a:off x="1573859" y="3992630"/>
            <a:ext cx="2883684" cy="2372485"/>
          </a:xfrm>
          <a:prstGeom prst="roundRect">
            <a:avLst>
              <a:gd name="adj" fmla="val 4420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 30"/>
          <p:cNvSpPr/>
          <p:nvPr/>
        </p:nvSpPr>
        <p:spPr>
          <a:xfrm>
            <a:off x="1737705" y="4149922"/>
            <a:ext cx="519903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00" b="1" kern="0" spc="55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REIS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Shape 31"/>
          <p:cNvSpPr/>
          <p:nvPr/>
        </p:nvSpPr>
        <p:spPr>
          <a:xfrm>
            <a:off x="2270716" y="4143368"/>
            <a:ext cx="225185" cy="137631"/>
          </a:xfrm>
          <a:prstGeom prst="roundRect">
            <a:avLst>
              <a:gd name="adj" fmla="val 33333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2329700" y="4163029"/>
            <a:ext cx="159647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19" b="1" kern="0" spc="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</a:t>
            </a:r>
            <a:endParaRPr lang="en-US" sz="61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Shape 33"/>
          <p:cNvSpPr/>
          <p:nvPr/>
        </p:nvSpPr>
        <p:spPr>
          <a:xfrm>
            <a:off x="1737706" y="469552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 34"/>
          <p:cNvSpPr/>
          <p:nvPr/>
        </p:nvSpPr>
        <p:spPr>
          <a:xfrm>
            <a:off x="1973643" y="4688974"/>
            <a:ext cx="1114662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85000" lnSpcReduction="1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Bezochte landen / regio's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Shape 35"/>
          <p:cNvSpPr/>
          <p:nvPr/>
        </p:nvSpPr>
        <p:spPr>
          <a:xfrm>
            <a:off x="1737706" y="519525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 36"/>
          <p:cNvSpPr/>
          <p:nvPr/>
        </p:nvSpPr>
        <p:spPr>
          <a:xfrm>
            <a:off x="1973643" y="5188703"/>
            <a:ext cx="1877994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700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Datum van terugkeer — verblijf ≤ 21 dagen ?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Shape 37"/>
          <p:cNvSpPr/>
          <p:nvPr/>
        </p:nvSpPr>
        <p:spPr>
          <a:xfrm>
            <a:off x="1737706" y="5694987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 38"/>
          <p:cNvSpPr/>
          <p:nvPr/>
        </p:nvSpPr>
        <p:spPr>
          <a:xfrm>
            <a:off x="1973643" y="5688433"/>
            <a:ext cx="2252010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85000" lnSpcReduction="1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Reisroute, tussenstops, milieu (ruraal / ziekenhuis)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Shape 39"/>
          <p:cNvSpPr/>
          <p:nvPr/>
        </p:nvSpPr>
        <p:spPr>
          <a:xfrm>
            <a:off x="4654159" y="1331775"/>
            <a:ext cx="2883684" cy="2793877"/>
          </a:xfrm>
          <a:prstGeom prst="roundRect">
            <a:avLst>
              <a:gd name="adj" fmla="val 3753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40"/>
          <p:cNvSpPr/>
          <p:nvPr/>
        </p:nvSpPr>
        <p:spPr>
          <a:xfrm>
            <a:off x="4818004" y="1489068"/>
            <a:ext cx="778984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77500" lnSpcReduction="20000"/>
          </a:bodyPr>
          <a:lstStyle/>
          <a:p>
            <a:pPr defTabSz="629180"/>
            <a:r>
              <a:rPr lang="en-US" sz="800" b="1" kern="0" spc="55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BLOOTSTELLING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5610096" y="1482513"/>
            <a:ext cx="235835" cy="137631"/>
          </a:xfrm>
          <a:prstGeom prst="roundRect">
            <a:avLst>
              <a:gd name="adj" fmla="val 33333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42"/>
          <p:cNvSpPr/>
          <p:nvPr/>
        </p:nvSpPr>
        <p:spPr>
          <a:xfrm>
            <a:off x="5669080" y="1502175"/>
            <a:ext cx="170297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19" b="1" kern="0" spc="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Q2</a:t>
            </a:r>
            <a:endParaRPr lang="en-US" sz="61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Shape 43"/>
          <p:cNvSpPr/>
          <p:nvPr/>
        </p:nvSpPr>
        <p:spPr>
          <a:xfrm>
            <a:off x="4818004" y="175746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44"/>
          <p:cNvSpPr/>
          <p:nvPr/>
        </p:nvSpPr>
        <p:spPr>
          <a:xfrm>
            <a:off x="5053942" y="1750914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Nauw contact (&lt; 1 m, zonder PBM) met waarschijnlijk / bevestigd geval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Shape 45"/>
          <p:cNvSpPr/>
          <p:nvPr/>
        </p:nvSpPr>
        <p:spPr>
          <a:xfrm>
            <a:off x="4818004" y="210799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Text 46"/>
          <p:cNvSpPr/>
          <p:nvPr/>
        </p:nvSpPr>
        <p:spPr>
          <a:xfrm>
            <a:off x="5053942" y="2101440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Lichaamsvloeistoffen (bloed, stoelgang, urine, braaksel)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Shape 47"/>
          <p:cNvSpPr/>
          <p:nvPr/>
        </p:nvSpPr>
        <p:spPr>
          <a:xfrm>
            <a:off x="4818004" y="2458522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48"/>
          <p:cNvSpPr/>
          <p:nvPr/>
        </p:nvSpPr>
        <p:spPr>
          <a:xfrm>
            <a:off x="5053942" y="2451968"/>
            <a:ext cx="2090845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Percutaan accident / labostaal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Shape 49"/>
          <p:cNvSpPr/>
          <p:nvPr/>
        </p:nvSpPr>
        <p:spPr>
          <a:xfrm>
            <a:off x="4818004" y="268104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Text 50"/>
          <p:cNvSpPr/>
          <p:nvPr/>
        </p:nvSpPr>
        <p:spPr>
          <a:xfrm>
            <a:off x="5053942" y="2674491"/>
            <a:ext cx="2163833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Begrafenisrituelen zonder PBM in risicogebied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Shape 51"/>
          <p:cNvSpPr/>
          <p:nvPr/>
        </p:nvSpPr>
        <p:spPr>
          <a:xfrm>
            <a:off x="4818004" y="2903671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Text 52"/>
          <p:cNvSpPr/>
          <p:nvPr/>
        </p:nvSpPr>
        <p:spPr>
          <a:xfrm>
            <a:off x="5053942" y="2897117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Onbeschermd seksueel contact ≤ 6 maanden na genezing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Shape 53"/>
          <p:cNvSpPr/>
          <p:nvPr/>
        </p:nvSpPr>
        <p:spPr>
          <a:xfrm>
            <a:off x="4818004" y="325419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 54"/>
          <p:cNvSpPr/>
          <p:nvPr/>
        </p:nvSpPr>
        <p:spPr>
          <a:xfrm>
            <a:off x="5053942" y="3247643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Wilde dieren / bushmeat · teek, vee (CCHF)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Shape 55"/>
          <p:cNvSpPr/>
          <p:nvPr/>
        </p:nvSpPr>
        <p:spPr>
          <a:xfrm>
            <a:off x="4818004" y="360472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 56"/>
          <p:cNvSpPr/>
          <p:nvPr/>
        </p:nvSpPr>
        <p:spPr>
          <a:xfrm>
            <a:off x="5053942" y="3598171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Zorg / bezoek aan ziekenhuis dat VHK behandelt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Shape 57"/>
          <p:cNvSpPr/>
          <p:nvPr/>
        </p:nvSpPr>
        <p:spPr>
          <a:xfrm>
            <a:off x="4654159" y="4269836"/>
            <a:ext cx="2883684" cy="2095279"/>
          </a:xfrm>
          <a:prstGeom prst="roundRect">
            <a:avLst>
              <a:gd name="adj" fmla="val 5005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 58"/>
          <p:cNvSpPr/>
          <p:nvPr/>
        </p:nvSpPr>
        <p:spPr>
          <a:xfrm>
            <a:off x="4818004" y="4427128"/>
            <a:ext cx="611042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00" b="1" kern="0" spc="55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KLINIEK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Shape 59"/>
          <p:cNvSpPr/>
          <p:nvPr/>
        </p:nvSpPr>
        <p:spPr>
          <a:xfrm>
            <a:off x="5442154" y="4420574"/>
            <a:ext cx="237269" cy="137631"/>
          </a:xfrm>
          <a:prstGeom prst="roundRect">
            <a:avLst>
              <a:gd name="adj" fmla="val 33333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Text 60"/>
          <p:cNvSpPr/>
          <p:nvPr/>
        </p:nvSpPr>
        <p:spPr>
          <a:xfrm>
            <a:off x="5501138" y="4440236"/>
            <a:ext cx="171731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19" b="1" kern="0" spc="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Q3</a:t>
            </a:r>
            <a:endParaRPr lang="en-US" sz="61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Shape 61"/>
          <p:cNvSpPr/>
          <p:nvPr/>
        </p:nvSpPr>
        <p:spPr>
          <a:xfrm>
            <a:off x="4818004" y="471723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Text 62"/>
          <p:cNvSpPr/>
          <p:nvPr/>
        </p:nvSpPr>
        <p:spPr>
          <a:xfrm>
            <a:off x="5053942" y="4710684"/>
            <a:ext cx="2070910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Datum begin van de symptomen · T° max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Shape 63"/>
          <p:cNvSpPr/>
          <p:nvPr/>
        </p:nvSpPr>
        <p:spPr>
          <a:xfrm>
            <a:off x="4818004" y="4961572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Text 64"/>
          <p:cNvSpPr/>
          <p:nvPr/>
        </p:nvSpPr>
        <p:spPr>
          <a:xfrm>
            <a:off x="5053942" y="4955018"/>
            <a:ext cx="2172377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Koorts ≥ 38 °C · onverklaarde bloedingen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Shape 65"/>
          <p:cNvSpPr/>
          <p:nvPr/>
        </p:nvSpPr>
        <p:spPr>
          <a:xfrm>
            <a:off x="4818004" y="520580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Text 66"/>
          <p:cNvSpPr/>
          <p:nvPr/>
        </p:nvSpPr>
        <p:spPr>
          <a:xfrm>
            <a:off x="5053942" y="5199250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Multiorgaanfalen (MOF) · shock / hypotensie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Shape 67"/>
          <p:cNvSpPr/>
          <p:nvPr/>
        </p:nvSpPr>
        <p:spPr>
          <a:xfrm>
            <a:off x="4818004" y="5578144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Text 68"/>
          <p:cNvSpPr/>
          <p:nvPr/>
        </p:nvSpPr>
        <p:spPr>
          <a:xfrm>
            <a:off x="5053942" y="5571590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Braken / profuse diarree · hoofdpijn · vermoeidheid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Shape 69"/>
          <p:cNvSpPr/>
          <p:nvPr/>
        </p:nvSpPr>
        <p:spPr>
          <a:xfrm>
            <a:off x="4818004" y="5950381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 70"/>
          <p:cNvSpPr/>
          <p:nvPr/>
        </p:nvSpPr>
        <p:spPr>
          <a:xfrm>
            <a:off x="5053942" y="5943827"/>
            <a:ext cx="2056986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Faryngitis · donkere urine (arenavirus)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Shape 71"/>
          <p:cNvSpPr/>
          <p:nvPr/>
        </p:nvSpPr>
        <p:spPr>
          <a:xfrm>
            <a:off x="7734458" y="1331777"/>
            <a:ext cx="2883684" cy="701259"/>
          </a:xfrm>
          <a:prstGeom prst="roundRect">
            <a:avLst>
              <a:gd name="adj" fmla="val 14953"/>
            </a:avLst>
          </a:prstGeom>
          <a:solidFill>
            <a:srgbClr val="3A4865"/>
          </a:solidFill>
          <a:ln/>
          <a:effectLst>
            <a:outerShdw blurRad="247650" dist="114300" dir="5400000" algn="bl" rotWithShape="0">
              <a:srgbClr val="2C3A56">
                <a:alpha val="28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Text 72"/>
          <p:cNvSpPr/>
          <p:nvPr/>
        </p:nvSpPr>
        <p:spPr>
          <a:xfrm>
            <a:off x="7891749" y="1462852"/>
            <a:ext cx="1480960" cy="32769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/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VIVALIS — 1e systematische oproep</a:t>
            </a:r>
            <a:endParaRPr lang="en-US" sz="92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 73"/>
          <p:cNvSpPr/>
          <p:nvPr/>
        </p:nvSpPr>
        <p:spPr>
          <a:xfrm>
            <a:off x="7891749" y="1797097"/>
            <a:ext cx="1480960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71" dirty="0">
                <a:solidFill>
                  <a:srgbClr val="C5C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24/24 · notif-hyg@vivalis.brussels</a:t>
            </a:r>
            <a:endParaRPr lang="en-US" sz="67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Text 74"/>
          <p:cNvSpPr/>
          <p:nvPr/>
        </p:nvSpPr>
        <p:spPr>
          <a:xfrm>
            <a:off x="9425140" y="1587374"/>
            <a:ext cx="1088140" cy="216277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239" b="1" kern="0" spc="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02 552 01 91</a:t>
            </a:r>
            <a:endParaRPr lang="en-US" sz="123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Shape 75"/>
          <p:cNvSpPr/>
          <p:nvPr/>
        </p:nvSpPr>
        <p:spPr>
          <a:xfrm>
            <a:off x="7734458" y="2124788"/>
            <a:ext cx="2883684" cy="659888"/>
          </a:xfrm>
          <a:prstGeom prst="roundRect">
            <a:avLst>
              <a:gd name="adj" fmla="val 13904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Shape 76"/>
          <p:cNvSpPr/>
          <p:nvPr/>
        </p:nvSpPr>
        <p:spPr>
          <a:xfrm>
            <a:off x="7734458" y="2778124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Shape 77"/>
          <p:cNvSpPr/>
          <p:nvPr/>
        </p:nvSpPr>
        <p:spPr>
          <a:xfrm>
            <a:off x="7734458" y="2124790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hape 78"/>
          <p:cNvSpPr/>
          <p:nvPr/>
        </p:nvSpPr>
        <p:spPr>
          <a:xfrm>
            <a:off x="7734458" y="2124788"/>
            <a:ext cx="32769" cy="659888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Shape 79"/>
          <p:cNvSpPr/>
          <p:nvPr/>
        </p:nvSpPr>
        <p:spPr>
          <a:xfrm>
            <a:off x="10611589" y="2124788"/>
            <a:ext cx="6553" cy="659888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Text 80"/>
          <p:cNvSpPr/>
          <p:nvPr/>
        </p:nvSpPr>
        <p:spPr>
          <a:xfrm>
            <a:off x="7911411" y="2258835"/>
            <a:ext cx="1544553" cy="29348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CHU Saint-Pierre — Infectioloog van wacht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Text 81"/>
          <p:cNvSpPr/>
          <p:nvPr/>
        </p:nvSpPr>
        <p:spPr>
          <a:xfrm>
            <a:off x="7911411" y="2545770"/>
            <a:ext cx="1544553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Referentieziekenhuis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Text 82"/>
          <p:cNvSpPr/>
          <p:nvPr/>
        </p:nvSpPr>
        <p:spPr>
          <a:xfrm>
            <a:off x="9508395" y="2376086"/>
            <a:ext cx="1011439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0479 83 80 13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Shape 83"/>
          <p:cNvSpPr/>
          <p:nvPr/>
        </p:nvSpPr>
        <p:spPr>
          <a:xfrm>
            <a:off x="7734458" y="2876431"/>
            <a:ext cx="2883684" cy="659991"/>
          </a:xfrm>
          <a:prstGeom prst="roundRect">
            <a:avLst>
              <a:gd name="adj" fmla="val 13902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Shape 84"/>
          <p:cNvSpPr/>
          <p:nvPr/>
        </p:nvSpPr>
        <p:spPr>
          <a:xfrm>
            <a:off x="7734458" y="3529869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Shape 85"/>
          <p:cNvSpPr/>
          <p:nvPr/>
        </p:nvSpPr>
        <p:spPr>
          <a:xfrm>
            <a:off x="7734458" y="2876432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Shape 86"/>
          <p:cNvSpPr/>
          <p:nvPr/>
        </p:nvSpPr>
        <p:spPr>
          <a:xfrm>
            <a:off x="7734458" y="2876431"/>
            <a:ext cx="32769" cy="659991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Shape 87"/>
          <p:cNvSpPr/>
          <p:nvPr/>
        </p:nvSpPr>
        <p:spPr>
          <a:xfrm>
            <a:off x="10611589" y="2876431"/>
            <a:ext cx="6553" cy="659991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Text 88"/>
          <p:cNvSpPr/>
          <p:nvPr/>
        </p:nvSpPr>
        <p:spPr>
          <a:xfrm>
            <a:off x="7911411" y="3010477"/>
            <a:ext cx="1523867" cy="29348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CHU Saint-Pierre — IPC-specialist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Text 89"/>
          <p:cNvSpPr/>
          <p:nvPr/>
        </p:nvSpPr>
        <p:spPr>
          <a:xfrm>
            <a:off x="7911411" y="3297412"/>
            <a:ext cx="1523867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Referentieziekenhuis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Text 90"/>
          <p:cNvSpPr/>
          <p:nvPr/>
        </p:nvSpPr>
        <p:spPr>
          <a:xfrm>
            <a:off x="9487709" y="3127729"/>
            <a:ext cx="1032125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0490 52 59 97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Shape 91"/>
          <p:cNvSpPr/>
          <p:nvPr/>
        </p:nvSpPr>
        <p:spPr>
          <a:xfrm>
            <a:off x="7734458" y="3628175"/>
            <a:ext cx="2883684" cy="659888"/>
          </a:xfrm>
          <a:prstGeom prst="roundRect">
            <a:avLst>
              <a:gd name="adj" fmla="val 13904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Shape 92"/>
          <p:cNvSpPr/>
          <p:nvPr/>
        </p:nvSpPr>
        <p:spPr>
          <a:xfrm>
            <a:off x="7734458" y="4281511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Shape 93"/>
          <p:cNvSpPr/>
          <p:nvPr/>
        </p:nvSpPr>
        <p:spPr>
          <a:xfrm>
            <a:off x="7734458" y="3628176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Shape 94"/>
          <p:cNvSpPr/>
          <p:nvPr/>
        </p:nvSpPr>
        <p:spPr>
          <a:xfrm>
            <a:off x="7734458" y="3628175"/>
            <a:ext cx="32769" cy="659888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Shape 95"/>
          <p:cNvSpPr/>
          <p:nvPr/>
        </p:nvSpPr>
        <p:spPr>
          <a:xfrm>
            <a:off x="10611589" y="3628175"/>
            <a:ext cx="6553" cy="659888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Text 96"/>
          <p:cNvSpPr/>
          <p:nvPr/>
        </p:nvSpPr>
        <p:spPr>
          <a:xfrm>
            <a:off x="7911410" y="3762222"/>
            <a:ext cx="1675527" cy="29348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UZA Antwerpen — Kantooruren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Text 97"/>
          <p:cNvSpPr/>
          <p:nvPr/>
        </p:nvSpPr>
        <p:spPr>
          <a:xfrm>
            <a:off x="7911410" y="4049156"/>
            <a:ext cx="1675527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Referentieziekenhuis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Text 98"/>
          <p:cNvSpPr/>
          <p:nvPr/>
        </p:nvSpPr>
        <p:spPr>
          <a:xfrm>
            <a:off x="9639368" y="3879473"/>
            <a:ext cx="880466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03 821 51 10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Shape 99"/>
          <p:cNvSpPr/>
          <p:nvPr/>
        </p:nvSpPr>
        <p:spPr>
          <a:xfrm>
            <a:off x="7734458" y="4379818"/>
            <a:ext cx="2883684" cy="539462"/>
          </a:xfrm>
          <a:prstGeom prst="roundRect">
            <a:avLst>
              <a:gd name="adj" fmla="val 17008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Shape 100"/>
          <p:cNvSpPr/>
          <p:nvPr/>
        </p:nvSpPr>
        <p:spPr>
          <a:xfrm>
            <a:off x="7734458" y="4912727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Shape 101"/>
          <p:cNvSpPr/>
          <p:nvPr/>
        </p:nvSpPr>
        <p:spPr>
          <a:xfrm>
            <a:off x="7734458" y="4379818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Shape 102"/>
          <p:cNvSpPr/>
          <p:nvPr/>
        </p:nvSpPr>
        <p:spPr>
          <a:xfrm>
            <a:off x="7734458" y="4379818"/>
            <a:ext cx="32769" cy="539462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Shape 103"/>
          <p:cNvSpPr/>
          <p:nvPr/>
        </p:nvSpPr>
        <p:spPr>
          <a:xfrm>
            <a:off x="10611589" y="4379818"/>
            <a:ext cx="6553" cy="539462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Text 104"/>
          <p:cNvSpPr/>
          <p:nvPr/>
        </p:nvSpPr>
        <p:spPr>
          <a:xfrm>
            <a:off x="7911410" y="4513864"/>
            <a:ext cx="1507381" cy="1598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700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UZA Antwerpen — Buiten kantooruren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Text 105"/>
          <p:cNvSpPr/>
          <p:nvPr/>
        </p:nvSpPr>
        <p:spPr>
          <a:xfrm>
            <a:off x="7911410" y="4667162"/>
            <a:ext cx="1507381" cy="14418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77500" lnSpcReduction="2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wacht infectiologie / tropische geneeskunde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Text 106"/>
          <p:cNvSpPr/>
          <p:nvPr/>
        </p:nvSpPr>
        <p:spPr>
          <a:xfrm>
            <a:off x="9589498" y="4570902"/>
            <a:ext cx="930337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03 821 30 00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Shape 107"/>
          <p:cNvSpPr/>
          <p:nvPr/>
        </p:nvSpPr>
        <p:spPr>
          <a:xfrm>
            <a:off x="7734458" y="5011032"/>
            <a:ext cx="2883684" cy="631114"/>
          </a:xfrm>
          <a:prstGeom prst="roundRect">
            <a:avLst>
              <a:gd name="adj" fmla="val 14538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Shape 108"/>
          <p:cNvSpPr/>
          <p:nvPr/>
        </p:nvSpPr>
        <p:spPr>
          <a:xfrm>
            <a:off x="7734458" y="5635593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Shape 109"/>
          <p:cNvSpPr/>
          <p:nvPr/>
        </p:nvSpPr>
        <p:spPr>
          <a:xfrm>
            <a:off x="7734458" y="5011034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Shape 110"/>
          <p:cNvSpPr/>
          <p:nvPr/>
        </p:nvSpPr>
        <p:spPr>
          <a:xfrm>
            <a:off x="7734458" y="5011032"/>
            <a:ext cx="32769" cy="631114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Shape 111"/>
          <p:cNvSpPr/>
          <p:nvPr/>
        </p:nvSpPr>
        <p:spPr>
          <a:xfrm>
            <a:off x="10611589" y="5011032"/>
            <a:ext cx="6553" cy="631114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Text 112"/>
          <p:cNvSpPr/>
          <p:nvPr/>
        </p:nvSpPr>
        <p:spPr>
          <a:xfrm>
            <a:off x="7911410" y="5145080"/>
            <a:ext cx="1638457" cy="1598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Departement Zorg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Text 113"/>
          <p:cNvSpPr/>
          <p:nvPr/>
        </p:nvSpPr>
        <p:spPr>
          <a:xfrm>
            <a:off x="7911410" y="5298377"/>
            <a:ext cx="1638457" cy="2359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Regionale gezondheidsautoriteit in Vlaanderen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Text 114"/>
          <p:cNvSpPr/>
          <p:nvPr/>
        </p:nvSpPr>
        <p:spPr>
          <a:xfrm>
            <a:off x="9602297" y="5247891"/>
            <a:ext cx="917536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02 512 93 89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Shape 115"/>
          <p:cNvSpPr/>
          <p:nvPr/>
        </p:nvSpPr>
        <p:spPr>
          <a:xfrm>
            <a:off x="7734458" y="5733900"/>
            <a:ext cx="2883684" cy="631216"/>
          </a:xfrm>
          <a:prstGeom prst="roundRect">
            <a:avLst>
              <a:gd name="adj" fmla="val 14536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Shape 116"/>
          <p:cNvSpPr/>
          <p:nvPr/>
        </p:nvSpPr>
        <p:spPr>
          <a:xfrm>
            <a:off x="7734458" y="6358562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Shape 117"/>
          <p:cNvSpPr/>
          <p:nvPr/>
        </p:nvSpPr>
        <p:spPr>
          <a:xfrm>
            <a:off x="7734458" y="5733900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Shape 118"/>
          <p:cNvSpPr/>
          <p:nvPr/>
        </p:nvSpPr>
        <p:spPr>
          <a:xfrm>
            <a:off x="7734458" y="5733900"/>
            <a:ext cx="32769" cy="631216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Shape 119"/>
          <p:cNvSpPr/>
          <p:nvPr/>
        </p:nvSpPr>
        <p:spPr>
          <a:xfrm>
            <a:off x="10611589" y="5733900"/>
            <a:ext cx="6553" cy="631216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Text 120"/>
          <p:cNvSpPr/>
          <p:nvPr/>
        </p:nvSpPr>
        <p:spPr>
          <a:xfrm>
            <a:off x="7911410" y="5867946"/>
            <a:ext cx="1634770" cy="1598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AVIQ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Text 121"/>
          <p:cNvSpPr/>
          <p:nvPr/>
        </p:nvSpPr>
        <p:spPr>
          <a:xfrm>
            <a:off x="7911410" y="6021244"/>
            <a:ext cx="1634770" cy="2359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Regionale gezondheidsautoriteit in Wallonië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122"/>
          <p:cNvSpPr/>
          <p:nvPr/>
        </p:nvSpPr>
        <p:spPr>
          <a:xfrm>
            <a:off x="9598611" y="5970861"/>
            <a:ext cx="921223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071/33.77.77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Shape 123"/>
          <p:cNvSpPr/>
          <p:nvPr/>
        </p:nvSpPr>
        <p:spPr>
          <a:xfrm>
            <a:off x="1573860" y="6483085"/>
            <a:ext cx="9044282" cy="6553"/>
          </a:xfrm>
          <a:prstGeom prst="rect">
            <a:avLst/>
          </a:prstGeom>
          <a:solidFill>
            <a:srgbClr val="E7E1D9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Text 125"/>
          <p:cNvSpPr/>
          <p:nvPr/>
        </p:nvSpPr>
        <p:spPr>
          <a:xfrm>
            <a:off x="10233104" y="6561730"/>
            <a:ext cx="437468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85000" lnSpcReduction="10000"/>
          </a:bodyPr>
          <a:lstStyle/>
          <a:p>
            <a:pPr defTabSz="629180"/>
            <a:r>
              <a:rPr lang="en-US" sz="646" dirty="0">
                <a:solidFill>
                  <a:srgbClr val="9AA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Pagina 2/3</a:t>
            </a:r>
            <a:endParaRPr lang="en-US" sz="646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7B854D-DD33-3008-C298-2C0AF7B9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89" y="355478"/>
            <a:ext cx="1235691" cy="3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46168" y="1349"/>
            <a:ext cx="9699665" cy="6855304"/>
          </a:xfrm>
          <a:prstGeom prst="rect">
            <a:avLst/>
          </a:prstGeom>
          <a:ln/>
          <a:effectLst>
            <a:outerShdw blurRad="762000" dist="28575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09105" y="329040"/>
            <a:ext cx="13108" cy="484983"/>
          </a:xfrm>
          <a:prstGeom prst="rect">
            <a:avLst/>
          </a:prstGeom>
          <a:solidFill>
            <a:srgbClr val="E7E1D9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905720" y="368362"/>
            <a:ext cx="406338" cy="406338"/>
          </a:xfrm>
          <a:prstGeom prst="roundRect">
            <a:avLst>
              <a:gd name="adj" fmla="val 24194"/>
            </a:avLst>
          </a:prstGeom>
          <a:solidFill>
            <a:srgbClr val="9277C4"/>
          </a:solidFill>
          <a:ln/>
          <a:effectLst>
            <a:outerShdw blurRad="171450" dist="76200" dir="5400000" algn="bl" rotWithShape="0">
              <a:srgbClr val="7E63B0">
                <a:alpha val="3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79505" y="368363"/>
            <a:ext cx="458768" cy="4325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algn="ctr" defTabSz="629180"/>
            <a:r>
              <a:rPr lang="en-US" sz="1858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3</a:t>
            </a:r>
            <a:endParaRPr lang="en-US" sz="18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3482457" y="302824"/>
            <a:ext cx="6684520" cy="137631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723" b="1" kern="0" spc="115" dirty="0">
                <a:solidFill>
                  <a:srgbClr val="7E63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FASE 4 · OPVOLGING &amp; CONTACTEN</a:t>
            </a:r>
            <a:endParaRPr lang="en-US" sz="72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482457" y="427347"/>
            <a:ext cx="6684520" cy="2949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755" b="1" kern="0" spc="-2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Opsporing &amp; risiconiveaus van de contacten</a:t>
            </a:r>
            <a:endParaRPr lang="en-US" sz="175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482457" y="715716"/>
            <a:ext cx="6684520" cy="1507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826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Incidenteel · laag · hoog risico — lijst op te stellen door Vivalis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0142682" y="381470"/>
            <a:ext cx="475459" cy="222830"/>
          </a:xfrm>
          <a:prstGeom prst="roundRect">
            <a:avLst>
              <a:gd name="adj" fmla="val 50000"/>
            </a:avLst>
          </a:prstGeom>
          <a:solidFill>
            <a:srgbClr val="2C3A56"/>
          </a:solidFill>
          <a:ln/>
        </p:spPr>
        <p:txBody>
          <a:bodyPr/>
          <a:lstStyle/>
          <a:p>
            <a:pPr defTabSz="629180"/>
            <a:endParaRPr lang="fr-BE" sz="123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195113" y="427347"/>
            <a:ext cx="318167" cy="15729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algn="r" defTabSz="629180"/>
            <a:r>
              <a:rPr lang="en-US" sz="877" b="1" kern="0" spc="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/ 3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111142" y="650177"/>
            <a:ext cx="507000" cy="137631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algn="r" defTabSz="629180"/>
            <a:r>
              <a:rPr lang="en-US" sz="723" b="1" kern="0" spc="29" dirty="0" err="1">
                <a:solidFill>
                  <a:srgbClr val="7E63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juni 2026</a:t>
            </a:r>
            <a:endParaRPr lang="en-US" sz="72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573860" y="958206"/>
            <a:ext cx="9044282" cy="26216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86967" y="1102392"/>
            <a:ext cx="9288608" cy="225185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10000"/>
          </a:bodyPr>
          <a:lstStyle/>
          <a:p>
            <a:pPr defTabSz="629180">
              <a:lnSpc>
                <a:spcPct val="138000"/>
              </a:lnSpc>
            </a:pPr>
            <a:r>
              <a:rPr lang="en-US" sz="1135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Voor een waarschijnlijk of bevestigd geval stelt Vivalis, met uw hulp, de volledige lijst van contacten op en evalueert hun risiconiveau.</a:t>
            </a:r>
            <a:endParaRPr lang="en-US" sz="11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573860" y="1458654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842566" y="1419331"/>
            <a:ext cx="2021758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RISICONIVEAU VAN HET CONTACT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4968742" y="1458654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237449" y="1419331"/>
            <a:ext cx="3337883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85000" lnSpcReduction="10000"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MAATREGELEN PER NIVEAU — ZODRA HET GEVAL BEVESTIGD IS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573860" y="1635607"/>
            <a:ext cx="3145837" cy="1480345"/>
          </a:xfrm>
          <a:prstGeom prst="roundRect">
            <a:avLst>
              <a:gd name="adj" fmla="val 7084"/>
            </a:avLst>
          </a:prstGeom>
          <a:solidFill>
            <a:srgbClr val="FFFFFF"/>
          </a:solidFill>
          <a:ln/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1573860" y="3109400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1573860" y="1635608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1573859" y="1635607"/>
            <a:ext cx="45877" cy="1480345"/>
          </a:xfrm>
          <a:prstGeom prst="rect">
            <a:avLst/>
          </a:prstGeom>
          <a:solidFill>
            <a:srgbClr val="1F9E76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Shape 22"/>
          <p:cNvSpPr/>
          <p:nvPr/>
        </p:nvSpPr>
        <p:spPr>
          <a:xfrm>
            <a:off x="4713144" y="1635607"/>
            <a:ext cx="6553" cy="1480345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1777028" y="2026584"/>
            <a:ext cx="767924" cy="170400"/>
          </a:xfrm>
          <a:prstGeom prst="roundRect">
            <a:avLst>
              <a:gd name="adj" fmla="val 50000"/>
            </a:avLst>
          </a:prstGeom>
          <a:solidFill>
            <a:srgbClr val="1F9E76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1862228" y="2059352"/>
            <a:ext cx="649955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/>
          </a:bodyPr>
          <a:lstStyle/>
          <a:p>
            <a:pPr defTabSz="629180"/>
            <a:r>
              <a:rPr lang="en-US" sz="671" b="1" kern="0" spc="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INCIDENTEEL</a:t>
            </a:r>
            <a:endParaRPr lang="en-US" sz="67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2630153" y="2036414"/>
            <a:ext cx="755328" cy="17695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85000" lnSpcReduction="10000"/>
          </a:bodyPr>
          <a:lstStyle/>
          <a:p>
            <a:pPr defTabSz="629180"/>
            <a:r>
              <a:rPr lang="en-US" sz="980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Zonder risico</a:t>
            </a:r>
            <a:endParaRPr lang="en-US" sz="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1777028" y="2269076"/>
            <a:ext cx="2862188" cy="7551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Autofit/>
          </a:bodyPr>
          <a:lstStyle/>
          <a:p>
            <a:pPr defTabSz="629180">
              <a:lnSpc>
                <a:spcPct val="145000"/>
              </a:lnSpc>
            </a:pP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Zelfde ruimte, zonder direct contact, afstand ≥ 1 m. → Informeren over de symptomen ; geen bijkomende maatregel.</a:t>
            </a:r>
            <a:endParaRPr lang="en-US" sz="90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1573860" y="3260137"/>
            <a:ext cx="3145837" cy="1480448"/>
          </a:xfrm>
          <a:prstGeom prst="roundRect">
            <a:avLst>
              <a:gd name="adj" fmla="val 7083"/>
            </a:avLst>
          </a:prstGeom>
          <a:solidFill>
            <a:srgbClr val="FFFFFF"/>
          </a:solidFill>
          <a:ln/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Shape 28"/>
          <p:cNvSpPr/>
          <p:nvPr/>
        </p:nvSpPr>
        <p:spPr>
          <a:xfrm>
            <a:off x="1573860" y="4734032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Shape 29"/>
          <p:cNvSpPr/>
          <p:nvPr/>
        </p:nvSpPr>
        <p:spPr>
          <a:xfrm>
            <a:off x="1573860" y="3260137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1573859" y="3260137"/>
            <a:ext cx="45877" cy="1480448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Shape 31"/>
          <p:cNvSpPr/>
          <p:nvPr/>
        </p:nvSpPr>
        <p:spPr>
          <a:xfrm>
            <a:off x="4713144" y="3260137"/>
            <a:ext cx="6553" cy="1480448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Shape 32"/>
          <p:cNvSpPr/>
          <p:nvPr/>
        </p:nvSpPr>
        <p:spPr>
          <a:xfrm>
            <a:off x="1777028" y="3651113"/>
            <a:ext cx="520108" cy="170400"/>
          </a:xfrm>
          <a:prstGeom prst="roundRect">
            <a:avLst>
              <a:gd name="adj" fmla="val 50000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 33"/>
          <p:cNvSpPr/>
          <p:nvPr/>
        </p:nvSpPr>
        <p:spPr>
          <a:xfrm>
            <a:off x="1862227" y="3683883"/>
            <a:ext cx="402139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71" b="1" kern="0" spc="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LAAG</a:t>
            </a:r>
            <a:endParaRPr lang="en-US" sz="67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 34"/>
          <p:cNvSpPr/>
          <p:nvPr/>
        </p:nvSpPr>
        <p:spPr>
          <a:xfrm>
            <a:off x="2382336" y="3660944"/>
            <a:ext cx="1405386" cy="17695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/>
          </a:bodyPr>
          <a:lstStyle/>
          <a:p>
            <a:pPr defTabSz="629180"/>
            <a:r>
              <a:rPr lang="en-US" sz="980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met laag risico</a:t>
            </a:r>
            <a:endParaRPr lang="en-US" sz="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 35"/>
          <p:cNvSpPr/>
          <p:nvPr/>
        </p:nvSpPr>
        <p:spPr>
          <a:xfrm>
            <a:off x="1777029" y="3893606"/>
            <a:ext cx="2750775" cy="78471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>
              <a:lnSpc>
                <a:spcPct val="145000"/>
              </a:lnSpc>
            </a:pP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Afstand &lt; 1 m zonder direct contact (patiënt / vloeistoffen / besmettelijk materiaal) — of personeel met volledig en correct gedragen PBM.</a:t>
            </a:r>
            <a:endParaRPr lang="en-US" sz="90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Shape 36"/>
          <p:cNvSpPr/>
          <p:nvPr/>
        </p:nvSpPr>
        <p:spPr>
          <a:xfrm>
            <a:off x="1573860" y="4884769"/>
            <a:ext cx="3145837" cy="1480345"/>
          </a:xfrm>
          <a:prstGeom prst="roundRect">
            <a:avLst>
              <a:gd name="adj" fmla="val 7084"/>
            </a:avLst>
          </a:prstGeom>
          <a:solidFill>
            <a:srgbClr val="FFFFFF"/>
          </a:solidFill>
          <a:ln/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Shape 37"/>
          <p:cNvSpPr/>
          <p:nvPr/>
        </p:nvSpPr>
        <p:spPr>
          <a:xfrm>
            <a:off x="1573860" y="6358562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Shape 38"/>
          <p:cNvSpPr/>
          <p:nvPr/>
        </p:nvSpPr>
        <p:spPr>
          <a:xfrm>
            <a:off x="1573860" y="4884771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Shape 39"/>
          <p:cNvSpPr/>
          <p:nvPr/>
        </p:nvSpPr>
        <p:spPr>
          <a:xfrm>
            <a:off x="1573859" y="4884769"/>
            <a:ext cx="45877" cy="1480345"/>
          </a:xfrm>
          <a:prstGeom prst="rect">
            <a:avLst/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Shape 40"/>
          <p:cNvSpPr/>
          <p:nvPr/>
        </p:nvSpPr>
        <p:spPr>
          <a:xfrm>
            <a:off x="4713144" y="4884769"/>
            <a:ext cx="6553" cy="1480345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1777028" y="5275746"/>
            <a:ext cx="442281" cy="170400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42"/>
          <p:cNvSpPr/>
          <p:nvPr/>
        </p:nvSpPr>
        <p:spPr>
          <a:xfrm>
            <a:off x="1862228" y="5308515"/>
            <a:ext cx="324312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71" b="1" kern="0" spc="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HOOG</a:t>
            </a:r>
            <a:endParaRPr lang="en-US" sz="67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 43"/>
          <p:cNvSpPr/>
          <p:nvPr/>
        </p:nvSpPr>
        <p:spPr>
          <a:xfrm>
            <a:off x="2304509" y="5285577"/>
            <a:ext cx="1341282" cy="17695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85000" lnSpcReduction="10000"/>
          </a:bodyPr>
          <a:lstStyle/>
          <a:p>
            <a:pPr defTabSz="629180"/>
            <a:r>
              <a:rPr lang="en-US" sz="980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met hoog risico</a:t>
            </a:r>
            <a:endParaRPr lang="en-US" sz="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44"/>
          <p:cNvSpPr/>
          <p:nvPr/>
        </p:nvSpPr>
        <p:spPr>
          <a:xfrm>
            <a:off x="1777028" y="5518238"/>
            <a:ext cx="2862188" cy="48211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Autofit/>
          </a:bodyPr>
          <a:lstStyle/>
          <a:p>
            <a:pPr defTabSz="629180">
              <a:lnSpc>
                <a:spcPct val="145000"/>
              </a:lnSpc>
            </a:pP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contact met symptomatische patiënt, lichaamsvloeistoffen of besmettelijk materiaal zonder volledig PBM — zodra de patiënt besmettelijk is.</a:t>
            </a:r>
            <a:endParaRPr lang="en-US" sz="90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Shape 45"/>
          <p:cNvSpPr/>
          <p:nvPr/>
        </p:nvSpPr>
        <p:spPr>
          <a:xfrm>
            <a:off x="4968742" y="1635607"/>
            <a:ext cx="5649399" cy="4729509"/>
          </a:xfrm>
          <a:prstGeom prst="roundRect">
            <a:avLst>
              <a:gd name="adj" fmla="val 2217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Shape 46"/>
          <p:cNvSpPr/>
          <p:nvPr/>
        </p:nvSpPr>
        <p:spPr>
          <a:xfrm>
            <a:off x="4975295" y="1642161"/>
            <a:ext cx="1392484" cy="28847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Shape 47"/>
          <p:cNvSpPr/>
          <p:nvPr/>
        </p:nvSpPr>
        <p:spPr>
          <a:xfrm>
            <a:off x="4975295" y="1917524"/>
            <a:ext cx="1392484" cy="13108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48"/>
          <p:cNvSpPr/>
          <p:nvPr/>
        </p:nvSpPr>
        <p:spPr>
          <a:xfrm>
            <a:off x="5119481" y="1720806"/>
            <a:ext cx="1156546" cy="144287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Autofit/>
          </a:bodyPr>
          <a:lstStyle/>
          <a:p>
            <a:pPr defTabSz="629180"/>
            <a:r>
              <a:rPr lang="en-US" sz="816" b="1" kern="0" spc="47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MAATREGEL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Shape 49"/>
          <p:cNvSpPr/>
          <p:nvPr/>
        </p:nvSpPr>
        <p:spPr>
          <a:xfrm>
            <a:off x="6367780" y="1642161"/>
            <a:ext cx="2121904" cy="28847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Shape 50"/>
          <p:cNvSpPr/>
          <p:nvPr/>
        </p:nvSpPr>
        <p:spPr>
          <a:xfrm>
            <a:off x="6367780" y="1917524"/>
            <a:ext cx="2121904" cy="13108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Text 51"/>
          <p:cNvSpPr/>
          <p:nvPr/>
        </p:nvSpPr>
        <p:spPr>
          <a:xfrm>
            <a:off x="6511963" y="1720806"/>
            <a:ext cx="1897193" cy="144287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Autofit/>
          </a:bodyPr>
          <a:lstStyle/>
          <a:p>
            <a:pPr defTabSz="629180"/>
            <a:r>
              <a:rPr lang="en-US" sz="816" b="1" kern="0" spc="47" dirty="0">
                <a:solidFill>
                  <a:srgbClr val="E69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LAAG RISICO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Shape 52"/>
          <p:cNvSpPr/>
          <p:nvPr/>
        </p:nvSpPr>
        <p:spPr>
          <a:xfrm>
            <a:off x="8489683" y="1642161"/>
            <a:ext cx="2121904" cy="288471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Shape 53"/>
          <p:cNvSpPr/>
          <p:nvPr/>
        </p:nvSpPr>
        <p:spPr>
          <a:xfrm>
            <a:off x="8489683" y="1917524"/>
            <a:ext cx="2121904" cy="13108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 54"/>
          <p:cNvSpPr/>
          <p:nvPr/>
        </p:nvSpPr>
        <p:spPr>
          <a:xfrm>
            <a:off x="8633867" y="1720806"/>
            <a:ext cx="1897193" cy="144287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Autofit/>
          </a:bodyPr>
          <a:lstStyle/>
          <a:p>
            <a:pPr defTabSz="629180"/>
            <a:r>
              <a:rPr lang="en-US" sz="816" b="1" kern="0" spc="47" dirty="0">
                <a:solidFill>
                  <a:srgbClr val="E045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HOOG RISICO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Shape 55"/>
          <p:cNvSpPr/>
          <p:nvPr/>
        </p:nvSpPr>
        <p:spPr>
          <a:xfrm>
            <a:off x="4975295" y="2556625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 56"/>
          <p:cNvSpPr/>
          <p:nvPr/>
        </p:nvSpPr>
        <p:spPr>
          <a:xfrm>
            <a:off x="5119481" y="1989616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Toezicht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Shape 57"/>
          <p:cNvSpPr/>
          <p:nvPr/>
        </p:nvSpPr>
        <p:spPr>
          <a:xfrm>
            <a:off x="6367780" y="2556625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 58"/>
          <p:cNvSpPr/>
          <p:nvPr/>
        </p:nvSpPr>
        <p:spPr>
          <a:xfrm>
            <a:off x="6511963" y="1989616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T° 2×/d · Filovirus / arenavirus 21 d · Bunyavirus 14 d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Shape 59"/>
          <p:cNvSpPr/>
          <p:nvPr/>
        </p:nvSpPr>
        <p:spPr>
          <a:xfrm>
            <a:off x="8489683" y="1930632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Shape 60"/>
          <p:cNvSpPr/>
          <p:nvPr/>
        </p:nvSpPr>
        <p:spPr>
          <a:xfrm>
            <a:off x="8489683" y="2556625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Text 61"/>
          <p:cNvSpPr/>
          <p:nvPr/>
        </p:nvSpPr>
        <p:spPr>
          <a:xfrm>
            <a:off x="8633867" y="1989616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T° 2×/d · zelfde duur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Shape 62"/>
          <p:cNvSpPr/>
          <p:nvPr/>
        </p:nvSpPr>
        <p:spPr>
          <a:xfrm>
            <a:off x="4975295" y="3189173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Text 63"/>
          <p:cNvSpPr/>
          <p:nvPr/>
        </p:nvSpPr>
        <p:spPr>
          <a:xfrm>
            <a:off x="5119481" y="2622163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Rapportering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Shape 64"/>
          <p:cNvSpPr/>
          <p:nvPr/>
        </p:nvSpPr>
        <p:spPr>
          <a:xfrm>
            <a:off x="6367780" y="3189173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Text 65"/>
          <p:cNvSpPr/>
          <p:nvPr/>
        </p:nvSpPr>
        <p:spPr>
          <a:xfrm>
            <a:off x="6511963" y="2622163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Vivalis contacteren bij koorts / symptomen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Shape 66"/>
          <p:cNvSpPr/>
          <p:nvPr/>
        </p:nvSpPr>
        <p:spPr>
          <a:xfrm>
            <a:off x="8489683" y="2563178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Shape 67"/>
          <p:cNvSpPr/>
          <p:nvPr/>
        </p:nvSpPr>
        <p:spPr>
          <a:xfrm>
            <a:off x="8489683" y="3189173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Text 68"/>
          <p:cNvSpPr/>
          <p:nvPr/>
        </p:nvSpPr>
        <p:spPr>
          <a:xfrm>
            <a:off x="8633867" y="2622163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Dagelijkse actieve rapportering aan Vivalis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Shape 69"/>
          <p:cNvSpPr/>
          <p:nvPr/>
        </p:nvSpPr>
        <p:spPr>
          <a:xfrm>
            <a:off x="4975295" y="3821719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 70"/>
          <p:cNvSpPr/>
          <p:nvPr/>
        </p:nvSpPr>
        <p:spPr>
          <a:xfrm>
            <a:off x="5119481" y="3254710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Quarantaine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Shape 71"/>
          <p:cNvSpPr/>
          <p:nvPr/>
        </p:nvSpPr>
        <p:spPr>
          <a:xfrm>
            <a:off x="6367780" y="3821719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Text 72"/>
          <p:cNvSpPr/>
          <p:nvPr/>
        </p:nvSpPr>
        <p:spPr>
          <a:xfrm>
            <a:off x="6511963" y="3254710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Niet vereist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Shape 73"/>
          <p:cNvSpPr/>
          <p:nvPr/>
        </p:nvSpPr>
        <p:spPr>
          <a:xfrm>
            <a:off x="8489683" y="3195726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Shape 74"/>
          <p:cNvSpPr/>
          <p:nvPr/>
        </p:nvSpPr>
        <p:spPr>
          <a:xfrm>
            <a:off x="8489683" y="3821719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Text 75"/>
          <p:cNvSpPr/>
          <p:nvPr/>
        </p:nvSpPr>
        <p:spPr>
          <a:xfrm>
            <a:off x="8633867" y="3254710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Alleen slapen · geen persoonlijke voorwerpen delen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Shape 76"/>
          <p:cNvSpPr/>
          <p:nvPr/>
        </p:nvSpPr>
        <p:spPr>
          <a:xfrm>
            <a:off x="4975295" y="4454368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77"/>
          <p:cNvSpPr/>
          <p:nvPr/>
        </p:nvSpPr>
        <p:spPr>
          <a:xfrm>
            <a:off x="5119481" y="3887256"/>
            <a:ext cx="1156546" cy="53434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Werk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hape 78"/>
          <p:cNvSpPr/>
          <p:nvPr/>
        </p:nvSpPr>
        <p:spPr>
          <a:xfrm>
            <a:off x="6367780" y="4454368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Text 79"/>
          <p:cNvSpPr/>
          <p:nvPr/>
        </p:nvSpPr>
        <p:spPr>
          <a:xfrm>
            <a:off x="6511963" y="3887256"/>
            <a:ext cx="1897193" cy="53434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Normale activiteiten indien asymptomatisch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Shape 80"/>
          <p:cNvSpPr/>
          <p:nvPr/>
        </p:nvSpPr>
        <p:spPr>
          <a:xfrm>
            <a:off x="8489683" y="3828272"/>
            <a:ext cx="2121904" cy="632649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Shape 81"/>
          <p:cNvSpPr/>
          <p:nvPr/>
        </p:nvSpPr>
        <p:spPr>
          <a:xfrm>
            <a:off x="8489683" y="4454368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Text 82"/>
          <p:cNvSpPr/>
          <p:nvPr/>
        </p:nvSpPr>
        <p:spPr>
          <a:xfrm>
            <a:off x="8633867" y="3887256"/>
            <a:ext cx="1897193" cy="53434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 fontScale="92500"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Zorgverlener / contact met kwetsbare personen (kinderdagverblijven): geen contact met patiënten tijdens het toezicht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Shape 83"/>
          <p:cNvSpPr/>
          <p:nvPr/>
        </p:nvSpPr>
        <p:spPr>
          <a:xfrm>
            <a:off x="4975295" y="5086915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Text 84"/>
          <p:cNvSpPr/>
          <p:nvPr/>
        </p:nvSpPr>
        <p:spPr>
          <a:xfrm>
            <a:off x="5119481" y="4519906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Reizen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Shape 85"/>
          <p:cNvSpPr/>
          <p:nvPr/>
        </p:nvSpPr>
        <p:spPr>
          <a:xfrm>
            <a:off x="6367780" y="5086915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Text 86"/>
          <p:cNvSpPr/>
          <p:nvPr/>
        </p:nvSpPr>
        <p:spPr>
          <a:xfrm>
            <a:off x="6511963" y="4519906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 ≤ 2 u van een ziekenhuis blijven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Shape 87"/>
          <p:cNvSpPr/>
          <p:nvPr/>
        </p:nvSpPr>
        <p:spPr>
          <a:xfrm>
            <a:off x="8489683" y="4460922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Shape 88"/>
          <p:cNvSpPr/>
          <p:nvPr/>
        </p:nvSpPr>
        <p:spPr>
          <a:xfrm>
            <a:off x="8489683" y="5086915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Text 89"/>
          <p:cNvSpPr/>
          <p:nvPr/>
        </p:nvSpPr>
        <p:spPr>
          <a:xfrm>
            <a:off x="8633867" y="4519906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Reizen verboden · verblijfplaats meedelen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Shape 90"/>
          <p:cNvSpPr/>
          <p:nvPr/>
        </p:nvSpPr>
        <p:spPr>
          <a:xfrm>
            <a:off x="4975295" y="5719462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Text 91"/>
          <p:cNvSpPr/>
          <p:nvPr/>
        </p:nvSpPr>
        <p:spPr>
          <a:xfrm>
            <a:off x="5119481" y="5152452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Bloeddonatie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Shape 92"/>
          <p:cNvSpPr/>
          <p:nvPr/>
        </p:nvSpPr>
        <p:spPr>
          <a:xfrm>
            <a:off x="6367780" y="5719462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Text 93"/>
          <p:cNvSpPr/>
          <p:nvPr/>
        </p:nvSpPr>
        <p:spPr>
          <a:xfrm>
            <a:off x="6511963" y="5152452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Verboden 2 maanden na blootstelling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Shape 94"/>
          <p:cNvSpPr/>
          <p:nvPr/>
        </p:nvSpPr>
        <p:spPr>
          <a:xfrm>
            <a:off x="8489683" y="5093468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Shape 95"/>
          <p:cNvSpPr/>
          <p:nvPr/>
        </p:nvSpPr>
        <p:spPr>
          <a:xfrm>
            <a:off x="8489683" y="5719462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Text 96"/>
          <p:cNvSpPr/>
          <p:nvPr/>
        </p:nvSpPr>
        <p:spPr>
          <a:xfrm>
            <a:off x="8633867" y="5152452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Verboden 2 maanden na blootstelling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Text 97"/>
          <p:cNvSpPr/>
          <p:nvPr/>
        </p:nvSpPr>
        <p:spPr>
          <a:xfrm>
            <a:off x="5119481" y="5784999"/>
            <a:ext cx="1156546" cy="54079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Seksuele contacten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Text 98"/>
          <p:cNvSpPr/>
          <p:nvPr/>
        </p:nvSpPr>
        <p:spPr>
          <a:xfrm>
            <a:off x="6511963" y="5784999"/>
            <a:ext cx="1897193" cy="54079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Geen beperking indien asymptomatisch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Shape 99"/>
          <p:cNvSpPr/>
          <p:nvPr/>
        </p:nvSpPr>
        <p:spPr>
          <a:xfrm>
            <a:off x="8489683" y="5726015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Text 100"/>
          <p:cNvSpPr/>
          <p:nvPr/>
        </p:nvSpPr>
        <p:spPr>
          <a:xfrm>
            <a:off x="8633867" y="5784999"/>
            <a:ext cx="1897193" cy="54079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Verboden tijdens het toezicht · beschermd 6 maanden na genezing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Shape 101"/>
          <p:cNvSpPr/>
          <p:nvPr/>
        </p:nvSpPr>
        <p:spPr>
          <a:xfrm>
            <a:off x="1573860" y="6483085"/>
            <a:ext cx="9044282" cy="6553"/>
          </a:xfrm>
          <a:prstGeom prst="rect">
            <a:avLst/>
          </a:prstGeom>
          <a:solidFill>
            <a:srgbClr val="E7E1D9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Text 103"/>
          <p:cNvSpPr/>
          <p:nvPr/>
        </p:nvSpPr>
        <p:spPr>
          <a:xfrm>
            <a:off x="10267204" y="6561730"/>
            <a:ext cx="403368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10000"/>
          </a:bodyPr>
          <a:lstStyle/>
          <a:p>
            <a:pPr defTabSz="629180"/>
            <a:r>
              <a:rPr lang="en-US" sz="646" dirty="0">
                <a:solidFill>
                  <a:srgbClr val="9AA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Pagina 3/3</a:t>
            </a:r>
            <a:endParaRPr lang="en-US" sz="646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1F8931E3-44BE-75C4-ED62-F93A4223B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92" y="395296"/>
            <a:ext cx="1232820" cy="3925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2CFF-93F3-6A7F-E819-8D610ABF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DD73-5EBC-74E2-96B2-F544AD1F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Internationale reizen zeer frequent: dit moet een systematische vraag zijn bij de anamnese</a:t>
            </a:r>
          </a:p>
          <a:p>
            <a:r>
              <a:rPr lang="en-US"/>
              <a:t>Als de patiënt gereisd heeft: standaard voorzorgsmaatregelen nemen vóór een aanvullende anamnese</a:t>
            </a:r>
          </a:p>
          <a:p>
            <a:r>
              <a:rPr lang="en-US"/>
              <a:t>Twijfel, vraag? Bel Vivalis om de casus te bespreken</a:t>
            </a:r>
          </a:p>
        </p:txBody>
      </p:sp>
    </p:spTree>
    <p:extLst>
      <p:ext uri="{BB962C8B-B14F-4D97-AF65-F5344CB8AC3E}">
        <p14:creationId xmlns:p14="http://schemas.microsoft.com/office/powerpoint/2010/main" val="261575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C9F3-F7FC-0310-0CC7-43F5106E8778}"/>
              </a:ext>
            </a:extLst>
          </p:cNvPr>
          <p:cNvSpPr txBox="1">
            <a:spLocks/>
          </p:cNvSpPr>
          <p:nvPr/>
        </p:nvSpPr>
        <p:spPr>
          <a:xfrm>
            <a:off x="1524000" y="1584683"/>
            <a:ext cx="9144000" cy="307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dirty="0" err="1">
                <a:solidFill>
                  <a:srgbClr val="0070C0"/>
                </a:solidFill>
              </a:rPr>
              <a:t>Zeldzaam</a:t>
            </a:r>
            <a:r>
              <a:rPr lang="en-US" sz="5100" dirty="0">
                <a:solidFill>
                  <a:srgbClr val="0070C0"/>
                </a:solidFill>
              </a:rPr>
              <a:t> maar </a:t>
            </a:r>
            <a:r>
              <a:rPr lang="en-US" sz="5100" dirty="0" err="1">
                <a:solidFill>
                  <a:srgbClr val="0070C0"/>
                </a:solidFill>
              </a:rPr>
              <a:t>reël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risico</a:t>
            </a:r>
            <a:r>
              <a:rPr lang="en-US" sz="5100" dirty="0">
                <a:solidFill>
                  <a:srgbClr val="0070C0"/>
                </a:solidFill>
              </a:rPr>
              <a:t> op import.</a:t>
            </a:r>
          </a:p>
          <a:p>
            <a:pPr algn="ctr"/>
            <a:endParaRPr lang="en-US" sz="5100" dirty="0">
              <a:solidFill>
                <a:srgbClr val="0070C0"/>
              </a:solidFill>
            </a:endParaRPr>
          </a:p>
          <a:p>
            <a:pPr algn="ctr"/>
            <a:r>
              <a:rPr lang="en-US" sz="5100" dirty="0" err="1">
                <a:solidFill>
                  <a:srgbClr val="0070C0"/>
                </a:solidFill>
              </a:rPr>
              <a:t>Altijd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voorbereid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zijn</a:t>
            </a:r>
            <a:r>
              <a:rPr lang="en-US" sz="5100" dirty="0">
                <a:solidFill>
                  <a:srgbClr val="0070C0"/>
                </a:solidFill>
              </a:rPr>
              <a:t>...op </a:t>
            </a:r>
            <a:r>
              <a:rPr lang="en-US" sz="5100" dirty="0" err="1">
                <a:solidFill>
                  <a:srgbClr val="0070C0"/>
                </a:solidFill>
              </a:rPr>
              <a:t>iets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zeldzaams</a:t>
            </a:r>
            <a:r>
              <a:rPr lang="en-US" sz="5100" dirty="0">
                <a:solidFill>
                  <a:srgbClr val="0070C0"/>
                </a:solidFill>
              </a:rPr>
              <a:t> maar wat je </a:t>
            </a:r>
            <a:r>
              <a:rPr lang="en-US" sz="5100" dirty="0" err="1">
                <a:solidFill>
                  <a:srgbClr val="0070C0"/>
                </a:solidFill>
              </a:rPr>
              <a:t>echt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niet</a:t>
            </a:r>
            <a:r>
              <a:rPr lang="en-US" sz="5100" dirty="0">
                <a:solidFill>
                  <a:srgbClr val="0070C0"/>
                </a:solidFill>
              </a:rPr>
              <a:t> mag </a:t>
            </a:r>
            <a:r>
              <a:rPr lang="en-US" sz="5100" dirty="0" err="1">
                <a:solidFill>
                  <a:srgbClr val="0070C0"/>
                </a:solidFill>
              </a:rPr>
              <a:t>missen</a:t>
            </a:r>
            <a:endParaRPr lang="en-US" sz="5100" kern="1200" dirty="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224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171B-F3D5-CA0B-5A92-E30B2D13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r>
              <a:rPr lang="en-US"/>
              <a:t>Interessante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2D01-B468-40C6-35EB-F157F7A2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2"/>
            <a:ext cx="10515600" cy="4632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CHU Saint-Pierre - Nummers voorbehouden voor artsen:</a:t>
            </a:r>
          </a:p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Infectioloog van wacht: 0479/83.80.13 </a:t>
            </a:r>
          </a:p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IPC-specialist van wacht: 02/535.30.96 of buiten kantooruren: 0490/52.59.97</a:t>
            </a:r>
            <a:endParaRPr lang="en-US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FOD Volksgezondheid: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hlinkClick r:id="rId2"/>
              </a:rPr>
              <a:t>Procedure eerste lijn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hlinkClick r:id="rId3"/>
              </a:rPr>
              <a:t>Lijst van landen met voorgeschiedenis van hemorragische koorts</a:t>
            </a:r>
            <a:endParaRPr lang="en-US"/>
          </a:p>
          <a:p>
            <a:pPr marL="0" indent="0">
              <a:buNone/>
            </a:pPr>
            <a:r>
              <a:rPr lang="en-US">
                <a:hlinkClick r:id="rId4"/>
              </a:rPr>
              <a:t>Vivalis contacteren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F3CD2-6EBE-441A-BEDD-0DC06545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27" y="0"/>
            <a:ext cx="6696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B1221-88F0-6204-89E2-18AD5D88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50"/>
            <a:ext cx="11566072" cy="63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15CB40-BA80-4698-05A1-94605108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73" y="0"/>
            <a:ext cx="9879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2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4301B-9BC9-1375-F1C9-4982A66D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juiste vragen om te stellen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05574D-4E38-4F68-3ADC-60800175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9392" y="148007"/>
            <a:ext cx="7607333" cy="60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C5FA-2EE8-151B-7DB8-A5AEDC14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Meer info?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6FD1C-2393-3379-736E-EF4D14F3C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2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B4EFC9-C172-E68A-A735-6FE278D9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789" y="1381124"/>
            <a:ext cx="2365058" cy="3387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84CD6A-8276-99F5-E2E7-8EC468AF63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9"/>
          <a:stretch>
            <a:fillRect/>
          </a:stretch>
        </p:blipFill>
        <p:spPr>
          <a:xfrm>
            <a:off x="8282360" y="1381125"/>
            <a:ext cx="2587850" cy="3405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D4B011-7CF0-68BA-224B-882657D69C80}"/>
              </a:ext>
            </a:extLst>
          </p:cNvPr>
          <p:cNvSpPr/>
          <p:nvPr/>
        </p:nvSpPr>
        <p:spPr>
          <a:xfrm>
            <a:off x="1346308" y="1920336"/>
            <a:ext cx="2588379" cy="2010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/>
              <a:t>Belgische procedure Hemorragische koorts: </a:t>
            </a:r>
            <a:br>
              <a:rPr lang="en-US" dirty="0"/>
            </a:br>
            <a:r>
              <a:rPr lang="en-US"/>
              <a:t>Info-ebola.be</a:t>
            </a:r>
          </a:p>
        </p:txBody>
      </p:sp>
    </p:spTree>
    <p:extLst>
      <p:ext uri="{BB962C8B-B14F-4D97-AF65-F5344CB8AC3E}">
        <p14:creationId xmlns:p14="http://schemas.microsoft.com/office/powerpoint/2010/main" val="405383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9036E0-B35D-7185-405D-28D96797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36" t="955" r="707" b="-955"/>
          <a:stretch>
            <a:fillRect/>
          </a:stretch>
        </p:blipFill>
        <p:spPr>
          <a:xfrm>
            <a:off x="1884366" y="0"/>
            <a:ext cx="8423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5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1728</Words>
  <Application>Microsoft Office PowerPoint</Application>
  <PresentationFormat>Grand écran</PresentationFormat>
  <Paragraphs>284</Paragraphs>
  <Slides>25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Courier New</vt:lpstr>
      <vt:lpstr>Helvetica</vt:lpstr>
      <vt:lpstr>Wingdings</vt:lpstr>
      <vt:lpstr>Thème Office</vt:lpstr>
      <vt:lpstr>Office Theme</vt:lpstr>
      <vt:lpstr>Koorts bij terugkeer van reis: de vragen die je niet mag missen -   Ebola in de RDC en terugkeer van de hadj</vt:lpstr>
      <vt:lpstr>Ebolavirusziekte (Bundibugyo):  kernpunten</vt:lpstr>
      <vt:lpstr>Présentation PowerPoint</vt:lpstr>
      <vt:lpstr>Présentation PowerPoint</vt:lpstr>
      <vt:lpstr>Présentation PowerPoint</vt:lpstr>
      <vt:lpstr>De juiste vragen om te stellen</vt:lpstr>
      <vt:lpstr>Meer info?</vt:lpstr>
      <vt:lpstr>Présentation PowerPoint</vt:lpstr>
      <vt:lpstr>Présentation PowerPoint</vt:lpstr>
      <vt:lpstr>MERS-CoV: kernpunten</vt:lpstr>
      <vt:lpstr>Présentation PowerPoint</vt:lpstr>
      <vt:lpstr>Bedevaarten naar Mekka (waaronder de hadj, afgelopen op 30 mei)</vt:lpstr>
      <vt:lpstr>De juiste vragen om te stellen</vt:lpstr>
      <vt:lpstr>Veiligheid in de huisartsenpraktijk: een zeldzaam maar reëel risico </vt:lpstr>
      <vt:lpstr>Veiligheid in de huisartsenpraktijk: risicoidentificatie</vt:lpstr>
      <vt:lpstr>Veiligheid in de huisartsenpraktijk: risico inschatting</vt:lpstr>
      <vt:lpstr>  Veiligheid in de huisartsenpraktijk: Persoonlijke beschermingsmiddelen</vt:lpstr>
      <vt:lpstr>Veiligheid in de huisartsenpraktijk: overleven in het milieu</vt:lpstr>
      <vt:lpstr>Veiligheid in de huisartsenpraktijk: goede praktijken</vt:lpstr>
      <vt:lpstr>Présentation PowerPoint</vt:lpstr>
      <vt:lpstr>Présentation PowerPoint</vt:lpstr>
      <vt:lpstr>Présentation PowerPoint</vt:lpstr>
      <vt:lpstr>Take home messages</vt:lpstr>
      <vt:lpstr>Présentation PowerPoint</vt:lpstr>
      <vt:lpstr>Interessante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Fièvre au retour de voyage : les questions à ne pas manquer -  Ebola en RDC et retour du Hajj</dc:title>
  <dc:creator>MARTIN, Charlotte (CHU Saint-Pierre)</dc:creator>
  <cp:lastModifiedBy>Florence Rolin</cp:lastModifiedBy>
  <cp:revision>127</cp:revision>
  <dcterms:created xsi:type="dcterms:W3CDTF">2026-06-07T12:37:21Z</dcterms:created>
  <dcterms:modified xsi:type="dcterms:W3CDTF">2026-06-10T08:23:31Z</dcterms:modified>
</cp:coreProperties>
</file>