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48" r:id="rId2"/>
  </p:sldMasterIdLst>
  <p:notesMasterIdLst>
    <p:notesMasterId r:id="rId28"/>
  </p:notesMasterIdLst>
  <p:sldIdLst>
    <p:sldId id="256" r:id="rId3"/>
    <p:sldId id="260" r:id="rId4"/>
    <p:sldId id="261" r:id="rId5"/>
    <p:sldId id="262" r:id="rId6"/>
    <p:sldId id="259" r:id="rId7"/>
    <p:sldId id="264" r:id="rId8"/>
    <p:sldId id="263" r:id="rId9"/>
    <p:sldId id="257" r:id="rId10"/>
    <p:sldId id="265" r:id="rId11"/>
    <p:sldId id="269" r:id="rId12"/>
    <p:sldId id="266" r:id="rId13"/>
    <p:sldId id="270" r:id="rId14"/>
    <p:sldId id="267" r:id="rId15"/>
    <p:sldId id="1076" r:id="rId16"/>
    <p:sldId id="1071" r:id="rId17"/>
    <p:sldId id="1069" r:id="rId18"/>
    <p:sldId id="1075" r:id="rId19"/>
    <p:sldId id="1074" r:id="rId20"/>
    <p:sldId id="1039" r:id="rId21"/>
    <p:sldId id="1081" r:id="rId22"/>
    <p:sldId id="1082" r:id="rId23"/>
    <p:sldId id="1083" r:id="rId24"/>
    <p:sldId id="271" r:id="rId25"/>
    <p:sldId id="350" r:id="rId26"/>
    <p:sldId id="1077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7CCF58-0216-4238-91BD-99BABFB22D54}" v="5" dt="2026-06-08T12:03:29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ence Rolin" userId="5aae180a-85e3-46e5-8a60-2efb6b613890" providerId="ADAL" clId="{D07CCF58-0216-4238-91BD-99BABFB22D54}"/>
    <pc:docChg chg="undo custSel delSld modSld">
      <pc:chgData name="Florence Rolin" userId="5aae180a-85e3-46e5-8a60-2efb6b613890" providerId="ADAL" clId="{D07CCF58-0216-4238-91BD-99BABFB22D54}" dt="2026-06-08T12:03:29.676" v="37" actId="27636"/>
      <pc:docMkLst>
        <pc:docMk/>
      </pc:docMkLst>
      <pc:sldChg chg="modSp del mod">
        <pc:chgData name="Florence Rolin" userId="5aae180a-85e3-46e5-8a60-2efb6b613890" providerId="ADAL" clId="{D07CCF58-0216-4238-91BD-99BABFB22D54}" dt="2026-06-08T12:02:44.406" v="34" actId="2696"/>
        <pc:sldMkLst>
          <pc:docMk/>
          <pc:sldMk cId="50711119" sldId="1078"/>
        </pc:sldMkLst>
        <pc:spChg chg="mod">
          <ac:chgData name="Florence Rolin" userId="5aae180a-85e3-46e5-8a60-2efb6b613890" providerId="ADAL" clId="{D07CCF58-0216-4238-91BD-99BABFB22D54}" dt="2026-06-08T12:02:31.335" v="18" actId="27636"/>
          <ac:spMkLst>
            <pc:docMk/>
            <pc:sldMk cId="50711119" sldId="1078"/>
            <ac:spMk id="13" creationId="{00000000-0000-0000-0000-000000000000}"/>
          </ac:spMkLst>
        </pc:spChg>
      </pc:sldChg>
      <pc:sldChg chg="modSp del mod">
        <pc:chgData name="Florence Rolin" userId="5aae180a-85e3-46e5-8a60-2efb6b613890" providerId="ADAL" clId="{D07CCF58-0216-4238-91BD-99BABFB22D54}" dt="2026-06-08T12:02:46.935" v="35" actId="2696"/>
        <pc:sldMkLst>
          <pc:docMk/>
          <pc:sldMk cId="799966113" sldId="1079"/>
        </pc:sldMkLst>
        <pc:spChg chg="mod">
          <ac:chgData name="Florence Rolin" userId="5aae180a-85e3-46e5-8a60-2efb6b613890" providerId="ADAL" clId="{D07CCF58-0216-4238-91BD-99BABFB22D54}" dt="2026-06-08T12:02:31.350" v="29" actId="27636"/>
          <ac:spMkLst>
            <pc:docMk/>
            <pc:sldMk cId="799966113" sldId="1079"/>
            <ac:spMk id="25" creationId="{00000000-0000-0000-0000-000000000000}"/>
          </ac:spMkLst>
        </pc:spChg>
        <pc:spChg chg="mod">
          <ac:chgData name="Florence Rolin" userId="5aae180a-85e3-46e5-8a60-2efb6b613890" providerId="ADAL" clId="{D07CCF58-0216-4238-91BD-99BABFB22D54}" dt="2026-06-08T12:02:31.350" v="28" actId="27636"/>
          <ac:spMkLst>
            <pc:docMk/>
            <pc:sldMk cId="799966113" sldId="1079"/>
            <ac:spMk id="27" creationId="{00000000-0000-0000-0000-000000000000}"/>
          </ac:spMkLst>
        </pc:spChg>
        <pc:spChg chg="mod">
          <ac:chgData name="Florence Rolin" userId="5aae180a-85e3-46e5-8a60-2efb6b613890" providerId="ADAL" clId="{D07CCF58-0216-4238-91BD-99BABFB22D54}" dt="2026-06-08T12:02:31.350" v="30" actId="27636"/>
          <ac:spMkLst>
            <pc:docMk/>
            <pc:sldMk cId="799966113" sldId="1079"/>
            <ac:spMk id="29" creationId="{00000000-0000-0000-0000-000000000000}"/>
          </ac:spMkLst>
        </pc:spChg>
        <pc:spChg chg="mod">
          <ac:chgData name="Florence Rolin" userId="5aae180a-85e3-46e5-8a60-2efb6b613890" providerId="ADAL" clId="{D07CCF58-0216-4238-91BD-99BABFB22D54}" dt="2026-06-08T12:02:31.345" v="24" actId="27636"/>
          <ac:spMkLst>
            <pc:docMk/>
            <pc:sldMk cId="799966113" sldId="1079"/>
            <ac:spMk id="31" creationId="{00000000-0000-0000-0000-000000000000}"/>
          </ac:spMkLst>
        </pc:spChg>
        <pc:spChg chg="mod">
          <ac:chgData name="Florence Rolin" userId="5aae180a-85e3-46e5-8a60-2efb6b613890" providerId="ADAL" clId="{D07CCF58-0216-4238-91BD-99BABFB22D54}" dt="2026-06-08T12:02:31.345" v="25" actId="27636"/>
          <ac:spMkLst>
            <pc:docMk/>
            <pc:sldMk cId="799966113" sldId="1079"/>
            <ac:spMk id="37" creationId="{00000000-0000-0000-0000-000000000000}"/>
          </ac:spMkLst>
        </pc:spChg>
        <pc:spChg chg="mod">
          <ac:chgData name="Florence Rolin" userId="5aae180a-85e3-46e5-8a60-2efb6b613890" providerId="ADAL" clId="{D07CCF58-0216-4238-91BD-99BABFB22D54}" dt="2026-06-08T12:02:31.345" v="26" actId="27636"/>
          <ac:spMkLst>
            <pc:docMk/>
            <pc:sldMk cId="799966113" sldId="1079"/>
            <ac:spMk id="39" creationId="{00000000-0000-0000-0000-000000000000}"/>
          </ac:spMkLst>
        </pc:spChg>
        <pc:spChg chg="mod">
          <ac:chgData name="Florence Rolin" userId="5aae180a-85e3-46e5-8a60-2efb6b613890" providerId="ADAL" clId="{D07CCF58-0216-4238-91BD-99BABFB22D54}" dt="2026-06-08T12:02:31.345" v="27" actId="27636"/>
          <ac:spMkLst>
            <pc:docMk/>
            <pc:sldMk cId="799966113" sldId="1079"/>
            <ac:spMk id="41" creationId="{00000000-0000-0000-0000-000000000000}"/>
          </ac:spMkLst>
        </pc:spChg>
        <pc:spChg chg="mod">
          <ac:chgData name="Florence Rolin" userId="5aae180a-85e3-46e5-8a60-2efb6b613890" providerId="ADAL" clId="{D07CCF58-0216-4238-91BD-99BABFB22D54}" dt="2026-06-08T12:02:31.336" v="19" actId="27636"/>
          <ac:spMkLst>
            <pc:docMk/>
            <pc:sldMk cId="799966113" sldId="1079"/>
            <ac:spMk id="51" creationId="{00000000-0000-0000-0000-000000000000}"/>
          </ac:spMkLst>
        </pc:spChg>
        <pc:spChg chg="mod">
          <ac:chgData name="Florence Rolin" userId="5aae180a-85e3-46e5-8a60-2efb6b613890" providerId="ADAL" clId="{D07CCF58-0216-4238-91BD-99BABFB22D54}" dt="2026-06-08T12:02:31.345" v="22" actId="27636"/>
          <ac:spMkLst>
            <pc:docMk/>
            <pc:sldMk cId="799966113" sldId="1079"/>
            <ac:spMk id="53" creationId="{00000000-0000-0000-0000-000000000000}"/>
          </ac:spMkLst>
        </pc:spChg>
        <pc:spChg chg="mod">
          <ac:chgData name="Florence Rolin" userId="5aae180a-85e3-46e5-8a60-2efb6b613890" providerId="ADAL" clId="{D07CCF58-0216-4238-91BD-99BABFB22D54}" dt="2026-06-08T12:02:31.336" v="21" actId="27636"/>
          <ac:spMkLst>
            <pc:docMk/>
            <pc:sldMk cId="799966113" sldId="1079"/>
            <ac:spMk id="65" creationId="{00000000-0000-0000-0000-000000000000}"/>
          </ac:spMkLst>
        </pc:spChg>
        <pc:spChg chg="mod">
          <ac:chgData name="Florence Rolin" userId="5aae180a-85e3-46e5-8a60-2efb6b613890" providerId="ADAL" clId="{D07CCF58-0216-4238-91BD-99BABFB22D54}" dt="2026-06-08T12:02:31.345" v="23" actId="27636"/>
          <ac:spMkLst>
            <pc:docMk/>
            <pc:sldMk cId="799966113" sldId="1079"/>
            <ac:spMk id="67" creationId="{00000000-0000-0000-0000-000000000000}"/>
          </ac:spMkLst>
        </pc:spChg>
        <pc:spChg chg="mod">
          <ac:chgData name="Florence Rolin" userId="5aae180a-85e3-46e5-8a60-2efb6b613890" providerId="ADAL" clId="{D07CCF58-0216-4238-91BD-99BABFB22D54}" dt="2026-06-08T12:02:31.336" v="20" actId="27636"/>
          <ac:spMkLst>
            <pc:docMk/>
            <pc:sldMk cId="799966113" sldId="1079"/>
            <ac:spMk id="73" creationId="{00000000-0000-0000-0000-000000000000}"/>
          </ac:spMkLst>
        </pc:spChg>
      </pc:sldChg>
      <pc:sldChg chg="modSp del mod">
        <pc:chgData name="Florence Rolin" userId="5aae180a-85e3-46e5-8a60-2efb6b613890" providerId="ADAL" clId="{D07CCF58-0216-4238-91BD-99BABFB22D54}" dt="2026-06-08T12:02:48.781" v="36" actId="2696"/>
        <pc:sldMkLst>
          <pc:docMk/>
          <pc:sldMk cId="2669645254" sldId="1080"/>
        </pc:sldMkLst>
        <pc:spChg chg="mod">
          <ac:chgData name="Florence Rolin" userId="5aae180a-85e3-46e5-8a60-2efb6b613890" providerId="ADAL" clId="{D07CCF58-0216-4238-91BD-99BABFB22D54}" dt="2026-06-08T12:02:31.350" v="31" actId="27636"/>
          <ac:spMkLst>
            <pc:docMk/>
            <pc:sldMk cId="2669645254" sldId="1080"/>
            <ac:spMk id="16" creationId="{00000000-0000-0000-0000-000000000000}"/>
          </ac:spMkLst>
        </pc:spChg>
      </pc:sldChg>
      <pc:sldChg chg="modSp del mod">
        <pc:chgData name="Florence Rolin" userId="5aae180a-85e3-46e5-8a60-2efb6b613890" providerId="ADAL" clId="{D07CCF58-0216-4238-91BD-99BABFB22D54}" dt="2026-06-08T12:02:35.566" v="33" actId="27636"/>
        <pc:sldMkLst>
          <pc:docMk/>
          <pc:sldMk cId="0" sldId="1081"/>
        </pc:sldMkLst>
        <pc:spChg chg="mod">
          <ac:chgData name="Florence Rolin" userId="5aae180a-85e3-46e5-8a60-2efb6b613890" providerId="ADAL" clId="{D07CCF58-0216-4238-91BD-99BABFB22D54}" dt="2026-06-08T12:02:35.566" v="33" actId="27636"/>
          <ac:spMkLst>
            <pc:docMk/>
            <pc:sldMk cId="0" sldId="1081"/>
            <ac:spMk id="13" creationId="{00000000-0000-0000-0000-000000000000}"/>
          </ac:spMkLst>
        </pc:spChg>
        <pc:spChg chg="mod">
          <ac:chgData name="Florence Rolin" userId="5aae180a-85e3-46e5-8a60-2efb6b613890" providerId="ADAL" clId="{D07CCF58-0216-4238-91BD-99BABFB22D54}" dt="2026-06-08T12:02:35.564" v="32" actId="27636"/>
          <ac:spMkLst>
            <pc:docMk/>
            <pc:sldMk cId="0" sldId="1081"/>
            <ac:spMk id="40" creationId="{00000000-0000-0000-0000-000000000000}"/>
          </ac:spMkLst>
        </pc:spChg>
      </pc:sldChg>
      <pc:sldChg chg="modSp mod">
        <pc:chgData name="Florence Rolin" userId="5aae180a-85e3-46e5-8a60-2efb6b613890" providerId="ADAL" clId="{D07CCF58-0216-4238-91BD-99BABFB22D54}" dt="2026-06-08T12:03:29.676" v="37" actId="27636"/>
        <pc:sldMkLst>
          <pc:docMk/>
          <pc:sldMk cId="0" sldId="1083"/>
        </pc:sldMkLst>
        <pc:spChg chg="mod">
          <ac:chgData name="Florence Rolin" userId="5aae180a-85e3-46e5-8a60-2efb6b613890" providerId="ADAL" clId="{D07CCF58-0216-4238-91BD-99BABFB22D54}" dt="2026-06-08T12:03:29.676" v="37" actId="27636"/>
          <ac:spMkLst>
            <pc:docMk/>
            <pc:sldMk cId="0" sldId="1083"/>
            <ac:spMk id="1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25A22-229B-43B8-A1FA-B2DA30502BEF}" type="datetimeFigureOut">
              <a:t>09/06/2026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B40D4-6021-43D0-9EEF-94D5EC53352C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3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283529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B40D4-6021-43D0-9EEF-94D5EC53352C}" type="slidenum">
              <a:rPr lang="fr-FR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74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ea typeface="Calibri"/>
              <a:cs typeface="Calibri"/>
            </a:endParaRPr>
          </a:p>
          <a:p>
            <a:endParaRPr lang="fr-FR">
              <a:ea typeface="Calibri"/>
              <a:cs typeface="Calibri"/>
            </a:endParaRPr>
          </a:p>
          <a:p>
            <a:endParaRPr lang="fr-FR">
              <a:ea typeface="Calibri"/>
              <a:cs typeface="Calibri"/>
            </a:endParaRPr>
          </a:p>
          <a:p>
            <a:r>
              <a:rPr lang="fr-FR">
                <a:ea typeface="Calibri"/>
                <a:cs typeface="Calibri"/>
              </a:rPr>
              <a:t>Hoe </a:t>
            </a:r>
            <a:r>
              <a:rPr lang="fr-FR" err="1">
                <a:ea typeface="Calibri"/>
                <a:cs typeface="Calibri"/>
              </a:rPr>
              <a:t>zich</a:t>
            </a:r>
            <a:r>
              <a:rPr lang="fr-FR">
                <a:ea typeface="Calibri"/>
                <a:cs typeface="Calibri"/>
              </a:rPr>
              <a:t> </a:t>
            </a:r>
            <a:r>
              <a:rPr lang="fr-FR" err="1">
                <a:ea typeface="Calibri"/>
                <a:cs typeface="Calibri"/>
              </a:rPr>
              <a:t>beschermen</a:t>
            </a:r>
            <a:r>
              <a:rPr lang="fr-FR">
                <a:ea typeface="Calibri"/>
                <a:cs typeface="Calibri"/>
              </a:rPr>
              <a:t>?</a:t>
            </a:r>
          </a:p>
          <a:p>
            <a:r>
              <a:rPr lang="fr-FR"/>
              <a:t>Affiches in de </a:t>
            </a:r>
            <a:r>
              <a:rPr lang="fr-FR" err="1"/>
              <a:t>wachtzaal</a:t>
            </a:r>
            <a:r>
              <a:rPr lang="fr-FR"/>
              <a:t> met </a:t>
            </a:r>
            <a:r>
              <a:rPr lang="fr-FR" err="1"/>
              <a:t>algemene</a:t>
            </a:r>
            <a:r>
              <a:rPr lang="fr-FR"/>
              <a:t> </a:t>
            </a:r>
            <a:r>
              <a:rPr lang="fr-FR" err="1"/>
              <a:t>berichtjes</a:t>
            </a:r>
            <a:endParaRPr lang="fr-FR" err="1">
              <a:ea typeface="Calibri"/>
              <a:cs typeface="Calibri"/>
            </a:endParaRPr>
          </a:p>
          <a:p>
            <a:r>
              <a:rPr lang="fr-FR" err="1">
                <a:ea typeface="Calibri"/>
                <a:cs typeface="Calibri"/>
              </a:rPr>
              <a:t>Vandaag</a:t>
            </a:r>
            <a:r>
              <a:rPr lang="fr-FR">
                <a:ea typeface="Calibri"/>
                <a:cs typeface="Calibri"/>
              </a:rPr>
              <a:t> </a:t>
            </a:r>
            <a:r>
              <a:rPr lang="fr-FR" err="1">
                <a:ea typeface="Calibri"/>
                <a:cs typeface="Calibri"/>
              </a:rPr>
              <a:t>gaat</a:t>
            </a:r>
            <a:r>
              <a:rPr lang="fr-FR">
                <a:ea typeface="Calibri"/>
                <a:cs typeface="Calibri"/>
              </a:rPr>
              <a:t> onze </a:t>
            </a:r>
            <a:r>
              <a:rPr lang="fr-FR" err="1">
                <a:ea typeface="Calibri"/>
                <a:cs typeface="Calibri"/>
              </a:rPr>
              <a:t>voortsel</a:t>
            </a:r>
            <a:r>
              <a:rPr lang="fr-FR">
                <a:ea typeface="Calibri"/>
                <a:cs typeface="Calibri"/>
              </a:rPr>
              <a:t> op </a:t>
            </a:r>
            <a:r>
              <a:rPr lang="fr-FR" err="1">
                <a:ea typeface="Calibri"/>
                <a:cs typeface="Calibri"/>
              </a:rPr>
              <a:t>ebol</a:t>
            </a:r>
            <a:r>
              <a:rPr lang="fr-FR" err="1"/>
              <a:t>a</a:t>
            </a:r>
            <a:r>
              <a:rPr lang="fr-FR">
                <a:ea typeface="Calibri"/>
                <a:cs typeface="Calibri"/>
              </a:rPr>
              <a:t> en mers maar morgen kan het op </a:t>
            </a:r>
            <a:r>
              <a:rPr lang="fr-FR" err="1">
                <a:ea typeface="Calibri"/>
                <a:cs typeface="Calibri"/>
              </a:rPr>
              <a:t>een</a:t>
            </a:r>
            <a:r>
              <a:rPr lang="fr-FR">
                <a:ea typeface="Calibri"/>
                <a:cs typeface="Calibri"/>
              </a:rPr>
              <a:t> </a:t>
            </a:r>
            <a:r>
              <a:rPr lang="fr-FR" err="1">
                <a:ea typeface="Calibri"/>
                <a:cs typeface="Calibri"/>
              </a:rPr>
              <a:t>andere</a:t>
            </a:r>
            <a:r>
              <a:rPr lang="fr-FR">
                <a:ea typeface="Calibri"/>
                <a:cs typeface="Calibri"/>
              </a:rPr>
              <a:t> </a:t>
            </a:r>
            <a:r>
              <a:rPr lang="fr-FR" err="1">
                <a:ea typeface="Calibri"/>
                <a:cs typeface="Calibri"/>
              </a:rPr>
              <a:t>pathogeen</a:t>
            </a:r>
            <a:r>
              <a:rPr lang="fr-FR">
                <a:ea typeface="Calibri"/>
                <a:cs typeface="Calibri"/>
              </a:rPr>
              <a:t> </a:t>
            </a:r>
            <a:r>
              <a:rPr lang="fr-FR" err="1">
                <a:ea typeface="Calibri"/>
                <a:cs typeface="Calibri"/>
              </a:rPr>
              <a:t>zijn</a:t>
            </a:r>
            <a:r>
              <a:rPr lang="fr-FR">
                <a:ea typeface="Calibri"/>
                <a:cs typeface="Calibri"/>
              </a:rPr>
              <a:t>, </a:t>
            </a:r>
            <a:r>
              <a:rPr lang="fr-FR" err="1">
                <a:ea typeface="Calibri"/>
                <a:cs typeface="Calibri"/>
              </a:rPr>
              <a:t>blijft</a:t>
            </a:r>
            <a:r>
              <a:rPr lang="fr-FR">
                <a:ea typeface="Calibri"/>
                <a:cs typeface="Calibri"/>
              </a:rPr>
              <a:t> het </a:t>
            </a:r>
            <a:r>
              <a:rPr lang="fr-FR" err="1">
                <a:ea typeface="Calibri"/>
                <a:cs typeface="Calibri"/>
              </a:rPr>
              <a:t>belangrijkste</a:t>
            </a:r>
            <a:r>
              <a:rPr lang="fr-FR">
                <a:ea typeface="Calibri"/>
                <a:cs typeface="Calibri"/>
              </a:rPr>
              <a:t> de </a:t>
            </a:r>
            <a:r>
              <a:rPr lang="fr-FR" err="1">
                <a:ea typeface="Calibri"/>
                <a:cs typeface="Calibri"/>
              </a:rPr>
              <a:t>toepassing</a:t>
            </a:r>
            <a:r>
              <a:rPr lang="fr-FR">
                <a:ea typeface="Calibri"/>
                <a:cs typeface="Calibri"/>
              </a:rPr>
              <a:t> van de </a:t>
            </a:r>
            <a:r>
              <a:rPr lang="fr-FR" err="1">
                <a:ea typeface="Calibri"/>
                <a:cs typeface="Calibri"/>
              </a:rPr>
              <a:t>standardvoorzorgsmaatregelen</a:t>
            </a:r>
            <a:r>
              <a:rPr lang="fr-FR">
                <a:ea typeface="Calibri"/>
                <a:cs typeface="Calibri"/>
              </a:rPr>
              <a:t>.</a:t>
            </a:r>
            <a:endParaRPr lang="fr-FR"/>
          </a:p>
          <a:p>
            <a:endParaRPr lang="fr-FR"/>
          </a:p>
          <a:p>
            <a:r>
              <a:rPr lang="fr-FR"/>
              <a:t>Als u </a:t>
            </a:r>
            <a:r>
              <a:rPr lang="fr-FR" err="1"/>
              <a:t>hoest</a:t>
            </a:r>
            <a:r>
              <a:rPr lang="fr-FR"/>
              <a:t>, </a:t>
            </a:r>
            <a:r>
              <a:rPr lang="fr-FR" err="1"/>
              <a:t>kom</a:t>
            </a:r>
            <a:r>
              <a:rPr lang="fr-FR"/>
              <a:t> dan met </a:t>
            </a:r>
            <a:r>
              <a:rPr lang="fr-FR" err="1"/>
              <a:t>een</a:t>
            </a:r>
            <a:r>
              <a:rPr lang="fr-FR"/>
              <a:t> </a:t>
            </a:r>
            <a:r>
              <a:rPr lang="fr-FR" err="1"/>
              <a:t>mondmasker</a:t>
            </a:r>
            <a:r>
              <a:rPr lang="fr-FR"/>
              <a:t> </a:t>
            </a:r>
            <a:endParaRPr lang="fr-FR">
              <a:ea typeface="Calibri"/>
              <a:cs typeface="Calibri"/>
            </a:endParaRPr>
          </a:p>
          <a:p>
            <a:r>
              <a:rPr lang="fr-FR"/>
              <a:t>Net </a:t>
            </a:r>
            <a:r>
              <a:rPr lang="fr-FR" err="1"/>
              <a:t>terug</a:t>
            </a:r>
            <a:r>
              <a:rPr lang="fr-FR"/>
              <a:t> van </a:t>
            </a:r>
            <a:r>
              <a:rPr lang="fr-FR" err="1"/>
              <a:t>een</a:t>
            </a:r>
            <a:r>
              <a:rPr lang="fr-FR"/>
              <a:t> reis en </a:t>
            </a:r>
            <a:r>
              <a:rPr lang="fr-FR" err="1"/>
              <a:t>koorts</a:t>
            </a:r>
            <a:r>
              <a:rPr lang="fr-FR"/>
              <a:t> </a:t>
            </a:r>
            <a:r>
              <a:rPr lang="fr-FR" err="1"/>
              <a:t>heeft</a:t>
            </a:r>
            <a:r>
              <a:rPr lang="fr-FR"/>
              <a:t>, bel dan </a:t>
            </a:r>
            <a:r>
              <a:rPr lang="fr-FR" err="1"/>
              <a:t>eerst</a:t>
            </a:r>
            <a:r>
              <a:rPr lang="fr-FR"/>
              <a:t> </a:t>
            </a:r>
            <a:r>
              <a:rPr lang="fr-FR" err="1"/>
              <a:t>voordat</a:t>
            </a:r>
            <a:r>
              <a:rPr lang="fr-FR"/>
              <a:t> u </a:t>
            </a:r>
            <a:r>
              <a:rPr lang="fr-FR" err="1"/>
              <a:t>langskomt</a:t>
            </a:r>
            <a:r>
              <a:rPr lang="fr-FR"/>
              <a:t>. </a:t>
            </a:r>
          </a:p>
          <a:p>
            <a:endParaRPr lang="fr-FR">
              <a:ea typeface="Calibri"/>
              <a:cs typeface="Calibri"/>
            </a:endParaRPr>
          </a:p>
          <a:p>
            <a:r>
              <a:rPr lang="en-US"/>
              <a:t>-&gt; </a:t>
            </a:r>
            <a:r>
              <a:rPr lang="en-US" err="1"/>
              <a:t>niet</a:t>
            </a:r>
            <a:r>
              <a:rPr lang="en-US"/>
              <a:t> </a:t>
            </a:r>
            <a:r>
              <a:rPr lang="en-US" err="1"/>
              <a:t>altijd</a:t>
            </a:r>
            <a:r>
              <a:rPr lang="en-US"/>
              <a:t>, </a:t>
            </a:r>
            <a:r>
              <a:rPr lang="en-US" err="1"/>
              <a:t>omdat</a:t>
            </a:r>
            <a:r>
              <a:rPr lang="en-US"/>
              <a:t> </a:t>
            </a:r>
            <a:r>
              <a:rPr lang="en-US" err="1"/>
              <a:t>dit</a:t>
            </a:r>
            <a:r>
              <a:rPr lang="en-US"/>
              <a:t> de </a:t>
            </a:r>
            <a:r>
              <a:rPr lang="en-US" err="1"/>
              <a:t>naleving</a:t>
            </a:r>
            <a:r>
              <a:rPr lang="en-US"/>
              <a:t> van de </a:t>
            </a:r>
            <a:r>
              <a:rPr lang="en-US" err="1"/>
              <a:t>handhygiënemaatregelen</a:t>
            </a:r>
            <a:r>
              <a:rPr lang="en-US"/>
              <a:t> </a:t>
            </a:r>
            <a:r>
              <a:rPr lang="en-US" err="1"/>
              <a:t>vermindert</a:t>
            </a:r>
            <a:r>
              <a:rPr lang="en-US"/>
              <a:t> </a:t>
            </a:r>
            <a:endParaRPr lang="fr-FR">
              <a:ea typeface="Calibri"/>
              <a:cs typeface="Calibri"/>
            </a:endParaRP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457916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frm=1&amp;source=images&amp;cd=&amp;cad=rja&amp;uact=8&amp;docid=YMyFG9Oz673c2M&amp;tbnid=3QlDLr4FUONxwM:&amp;ved=0CAUQjRw&amp;url=http://www.ulb.ac.be/dre/com/logo-ulb.html&amp;ei=23KQU7L7IoyHyQOyw4G4Dw&amp;bvm=bv.68235269,d.bGQ&amp;psig=AFQjCNFe5tpuGAVzQtgd_rbP9z4qeyrTwA&amp;ust=1402061905155090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frm=1&amp;source=images&amp;cd=&amp;cad=rja&amp;uact=8&amp;docid=YMyFG9Oz673c2M&amp;tbnid=3QlDLr4FUONxwM:&amp;ved=0CAUQjRw&amp;url=http://www.ulb.ac.be/dre/com/logo-ulb.html&amp;ei=23KQU7L7IoyHyQOyw4G4Dw&amp;bvm=bv.68235269,d.bGQ&amp;psig=AFQjCNFe5tpuGAVzQtgd_rbP9z4qeyrTwA&amp;ust=1402061905155090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&amp;esrc=s&amp;frm=1&amp;source=images&amp;cd=&amp;cad=rja&amp;uact=8&amp;docid=YMyFG9Oz673c2M&amp;tbnid=3QlDLr4FUONxwM:&amp;ved=0CAUQjRw&amp;url=http://www.ulb.ac.be/dre/com/logo-ulb.html&amp;ei=23KQU7L7IoyHyQOyw4G4Dw&amp;bvm=bv.68235269,d.bGQ&amp;psig=AFQjCNFe5tpuGAVzQtgd_rbP9z4qeyrTwA&amp;ust=1402061905155090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11">
            <a:extLst>
              <a:ext uri="{FF2B5EF4-FFF2-40B4-BE49-F238E27FC236}">
                <a16:creationId xmlns:a16="http://schemas.microsoft.com/office/drawing/2014/main" id="{821532FA-4985-94E7-BCFE-6E4937B72B4B}"/>
              </a:ext>
            </a:extLst>
          </p:cNvPr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8" name="Rechthoek 8">
              <a:extLst>
                <a:ext uri="{FF2B5EF4-FFF2-40B4-BE49-F238E27FC236}">
                  <a16:creationId xmlns:a16="http://schemas.microsoft.com/office/drawing/2014/main" id="{F4A8EC41-F6DA-161D-ED1C-4AD0E7C56BAA}"/>
                </a:ext>
              </a:extLst>
            </p:cNvPr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9" name="Rechthoek 9">
              <a:extLst>
                <a:ext uri="{FF2B5EF4-FFF2-40B4-BE49-F238E27FC236}">
                  <a16:creationId xmlns:a16="http://schemas.microsoft.com/office/drawing/2014/main" id="{3541CC22-CC40-C9FD-F568-CCAFFF99F776}"/>
                </a:ext>
              </a:extLst>
            </p:cNvPr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0" name="Rechthoek 10">
              <a:extLst>
                <a:ext uri="{FF2B5EF4-FFF2-40B4-BE49-F238E27FC236}">
                  <a16:creationId xmlns:a16="http://schemas.microsoft.com/office/drawing/2014/main" id="{EEE5344D-969F-9B44-8299-F2F3BFE3A5AD}"/>
                </a:ext>
              </a:extLst>
            </p:cNvPr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1" name="Rechthoek 11">
              <a:extLst>
                <a:ext uri="{FF2B5EF4-FFF2-40B4-BE49-F238E27FC236}">
                  <a16:creationId xmlns:a16="http://schemas.microsoft.com/office/drawing/2014/main" id="{43DB4798-5973-EB8D-0087-A7E18A84AEC5}"/>
                </a:ext>
              </a:extLst>
            </p:cNvPr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2" name="Rechthoek 12">
              <a:extLst>
                <a:ext uri="{FF2B5EF4-FFF2-40B4-BE49-F238E27FC236}">
                  <a16:creationId xmlns:a16="http://schemas.microsoft.com/office/drawing/2014/main" id="{F7651646-BF26-3B90-421C-3CDC1724E9A4}"/>
                </a:ext>
              </a:extLst>
            </p:cNvPr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3" name="Rechthoek 13">
              <a:extLst>
                <a:ext uri="{FF2B5EF4-FFF2-40B4-BE49-F238E27FC236}">
                  <a16:creationId xmlns:a16="http://schemas.microsoft.com/office/drawing/2014/main" id="{3EDB38D3-048E-B855-AD95-77DA545B22B6}"/>
                </a:ext>
              </a:extLst>
            </p:cNvPr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14" name="Image 20">
            <a:extLst>
              <a:ext uri="{FF2B5EF4-FFF2-40B4-BE49-F238E27FC236}">
                <a16:creationId xmlns:a16="http://schemas.microsoft.com/office/drawing/2014/main" id="{08267196-F6AD-C45F-738D-C19012982F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15" name="Image 2">
            <a:extLst>
              <a:ext uri="{FF2B5EF4-FFF2-40B4-BE49-F238E27FC236}">
                <a16:creationId xmlns:a16="http://schemas.microsoft.com/office/drawing/2014/main" id="{0B4CB416-1AF7-14BB-3BEF-E0954EC3AB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11">
            <a:extLst>
              <a:ext uri="{FF2B5EF4-FFF2-40B4-BE49-F238E27FC236}">
                <a16:creationId xmlns:a16="http://schemas.microsoft.com/office/drawing/2014/main" id="{4B1D27D8-765A-A15D-AC25-692B45E67BDD}"/>
              </a:ext>
            </a:extLst>
          </p:cNvPr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8" name="Rechthoek 8">
              <a:extLst>
                <a:ext uri="{FF2B5EF4-FFF2-40B4-BE49-F238E27FC236}">
                  <a16:creationId xmlns:a16="http://schemas.microsoft.com/office/drawing/2014/main" id="{FC206B02-9FE8-CBC6-244E-A6F6285EE6FB}"/>
                </a:ext>
              </a:extLst>
            </p:cNvPr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9" name="Rechthoek 9">
              <a:extLst>
                <a:ext uri="{FF2B5EF4-FFF2-40B4-BE49-F238E27FC236}">
                  <a16:creationId xmlns:a16="http://schemas.microsoft.com/office/drawing/2014/main" id="{F99C578F-DF6D-56D1-3731-550F1E368AF1}"/>
                </a:ext>
              </a:extLst>
            </p:cNvPr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0" name="Rechthoek 10">
              <a:extLst>
                <a:ext uri="{FF2B5EF4-FFF2-40B4-BE49-F238E27FC236}">
                  <a16:creationId xmlns:a16="http://schemas.microsoft.com/office/drawing/2014/main" id="{852B66A0-F817-32AA-E552-6206F240CFD1}"/>
                </a:ext>
              </a:extLst>
            </p:cNvPr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1" name="Rechthoek 11">
              <a:extLst>
                <a:ext uri="{FF2B5EF4-FFF2-40B4-BE49-F238E27FC236}">
                  <a16:creationId xmlns:a16="http://schemas.microsoft.com/office/drawing/2014/main" id="{C0B31406-90FD-1A33-AD24-F2AF397BCA72}"/>
                </a:ext>
              </a:extLst>
            </p:cNvPr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2" name="Rechthoek 12">
              <a:extLst>
                <a:ext uri="{FF2B5EF4-FFF2-40B4-BE49-F238E27FC236}">
                  <a16:creationId xmlns:a16="http://schemas.microsoft.com/office/drawing/2014/main" id="{81EF3B7C-41F1-EFDD-3028-6F15E8E96B7D}"/>
                </a:ext>
              </a:extLst>
            </p:cNvPr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3" name="Rechthoek 13">
              <a:extLst>
                <a:ext uri="{FF2B5EF4-FFF2-40B4-BE49-F238E27FC236}">
                  <a16:creationId xmlns:a16="http://schemas.microsoft.com/office/drawing/2014/main" id="{DBF329B4-492C-ACBA-D57C-8FC7B598FAF6}"/>
                </a:ext>
              </a:extLst>
            </p:cNvPr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14" name="Image 20">
            <a:extLst>
              <a:ext uri="{FF2B5EF4-FFF2-40B4-BE49-F238E27FC236}">
                <a16:creationId xmlns:a16="http://schemas.microsoft.com/office/drawing/2014/main" id="{CBEF9190-41B1-E734-DFA2-96875E0538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15" name="Image 2">
            <a:extLst>
              <a:ext uri="{FF2B5EF4-FFF2-40B4-BE49-F238E27FC236}">
                <a16:creationId xmlns:a16="http://schemas.microsoft.com/office/drawing/2014/main" id="{DAC94F2C-5C99-CD15-1CA3-036F553092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11">
            <a:extLst>
              <a:ext uri="{FF2B5EF4-FFF2-40B4-BE49-F238E27FC236}">
                <a16:creationId xmlns:a16="http://schemas.microsoft.com/office/drawing/2014/main" id="{0B06F1F6-D0B2-4CC1-8722-00E9C6733B8E}"/>
              </a:ext>
            </a:extLst>
          </p:cNvPr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8" name="Rechthoek 8">
              <a:extLst>
                <a:ext uri="{FF2B5EF4-FFF2-40B4-BE49-F238E27FC236}">
                  <a16:creationId xmlns:a16="http://schemas.microsoft.com/office/drawing/2014/main" id="{B48CDC18-EBCF-D980-1227-09EB8B160D91}"/>
                </a:ext>
              </a:extLst>
            </p:cNvPr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9" name="Rechthoek 9">
              <a:extLst>
                <a:ext uri="{FF2B5EF4-FFF2-40B4-BE49-F238E27FC236}">
                  <a16:creationId xmlns:a16="http://schemas.microsoft.com/office/drawing/2014/main" id="{70F00302-D4A7-BF21-3009-9167A47FDE2A}"/>
                </a:ext>
              </a:extLst>
            </p:cNvPr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0" name="Rechthoek 10">
              <a:extLst>
                <a:ext uri="{FF2B5EF4-FFF2-40B4-BE49-F238E27FC236}">
                  <a16:creationId xmlns:a16="http://schemas.microsoft.com/office/drawing/2014/main" id="{9A391C48-B0BF-703B-7D51-D06478F7274A}"/>
                </a:ext>
              </a:extLst>
            </p:cNvPr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1" name="Rechthoek 11">
              <a:extLst>
                <a:ext uri="{FF2B5EF4-FFF2-40B4-BE49-F238E27FC236}">
                  <a16:creationId xmlns:a16="http://schemas.microsoft.com/office/drawing/2014/main" id="{8164DDAE-7F7B-9007-01D9-65461C472F51}"/>
                </a:ext>
              </a:extLst>
            </p:cNvPr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2" name="Rechthoek 12">
              <a:extLst>
                <a:ext uri="{FF2B5EF4-FFF2-40B4-BE49-F238E27FC236}">
                  <a16:creationId xmlns:a16="http://schemas.microsoft.com/office/drawing/2014/main" id="{0BAE6781-F3CA-5569-BEF6-54B285279808}"/>
                </a:ext>
              </a:extLst>
            </p:cNvPr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3" name="Rechthoek 13">
              <a:extLst>
                <a:ext uri="{FF2B5EF4-FFF2-40B4-BE49-F238E27FC236}">
                  <a16:creationId xmlns:a16="http://schemas.microsoft.com/office/drawing/2014/main" id="{0627B305-3C88-5050-0178-2562EE26531A}"/>
                </a:ext>
              </a:extLst>
            </p:cNvPr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14" name="Image 20">
            <a:extLst>
              <a:ext uri="{FF2B5EF4-FFF2-40B4-BE49-F238E27FC236}">
                <a16:creationId xmlns:a16="http://schemas.microsoft.com/office/drawing/2014/main" id="{165217C3-2597-0049-52CA-E65F6AB87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15" name="Image 2">
            <a:extLst>
              <a:ext uri="{FF2B5EF4-FFF2-40B4-BE49-F238E27FC236}">
                <a16:creationId xmlns:a16="http://schemas.microsoft.com/office/drawing/2014/main" id="{1702A88D-740A-513B-7F22-41DA0FE8C9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7" y="825950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Subtext Goes Here</a:t>
            </a:r>
          </a:p>
        </p:txBody>
      </p:sp>
      <p:grpSp>
        <p:nvGrpSpPr>
          <p:cNvPr id="2" name="Groupe 11">
            <a:extLst>
              <a:ext uri="{FF2B5EF4-FFF2-40B4-BE49-F238E27FC236}">
                <a16:creationId xmlns:a16="http://schemas.microsoft.com/office/drawing/2014/main" id="{37C3BCAD-F719-EE21-8FDB-483CEB454110}"/>
              </a:ext>
            </a:extLst>
          </p:cNvPr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3" name="Rechthoek 8">
              <a:extLst>
                <a:ext uri="{FF2B5EF4-FFF2-40B4-BE49-F238E27FC236}">
                  <a16:creationId xmlns:a16="http://schemas.microsoft.com/office/drawing/2014/main" id="{2A5CDA14-5C3F-7458-5C2C-183E0AA5A0E5}"/>
                </a:ext>
              </a:extLst>
            </p:cNvPr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4" name="Rechthoek 9">
              <a:extLst>
                <a:ext uri="{FF2B5EF4-FFF2-40B4-BE49-F238E27FC236}">
                  <a16:creationId xmlns:a16="http://schemas.microsoft.com/office/drawing/2014/main" id="{6680866F-D8CA-3B72-3934-B7C4B5B2C130}"/>
                </a:ext>
              </a:extLst>
            </p:cNvPr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5" name="Rechthoek 10">
              <a:extLst>
                <a:ext uri="{FF2B5EF4-FFF2-40B4-BE49-F238E27FC236}">
                  <a16:creationId xmlns:a16="http://schemas.microsoft.com/office/drawing/2014/main" id="{1811F50D-4D70-A8F1-5F4E-3F3B7B623E3B}"/>
                </a:ext>
              </a:extLst>
            </p:cNvPr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6" name="Rechthoek 11">
              <a:extLst>
                <a:ext uri="{FF2B5EF4-FFF2-40B4-BE49-F238E27FC236}">
                  <a16:creationId xmlns:a16="http://schemas.microsoft.com/office/drawing/2014/main" id="{4FE9D288-1A60-3B23-FAD6-63978A3FFC7C}"/>
                </a:ext>
              </a:extLst>
            </p:cNvPr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7" name="Rechthoek 12">
              <a:extLst>
                <a:ext uri="{FF2B5EF4-FFF2-40B4-BE49-F238E27FC236}">
                  <a16:creationId xmlns:a16="http://schemas.microsoft.com/office/drawing/2014/main" id="{D11E46F1-171F-50F0-6B7C-84BE048FDDC2}"/>
                </a:ext>
              </a:extLst>
            </p:cNvPr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8" name="Rechthoek 13">
              <a:extLst>
                <a:ext uri="{FF2B5EF4-FFF2-40B4-BE49-F238E27FC236}">
                  <a16:creationId xmlns:a16="http://schemas.microsoft.com/office/drawing/2014/main" id="{1066F930-A7EA-300F-4B41-709276FEF79E}"/>
                </a:ext>
              </a:extLst>
            </p:cNvPr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9" name="Image 20">
            <a:extLst>
              <a:ext uri="{FF2B5EF4-FFF2-40B4-BE49-F238E27FC236}">
                <a16:creationId xmlns:a16="http://schemas.microsoft.com/office/drawing/2014/main" id="{11F0D9A5-B661-B43D-1AE0-CB2B3B1F84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10" name="Image 2">
            <a:extLst>
              <a:ext uri="{FF2B5EF4-FFF2-40B4-BE49-F238E27FC236}">
                <a16:creationId xmlns:a16="http://schemas.microsoft.com/office/drawing/2014/main" id="{ED942C02-D81E-109F-8119-B654C44693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76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7" y="825950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Subtext Goes Here</a:t>
            </a:r>
          </a:p>
        </p:txBody>
      </p:sp>
      <p:grpSp>
        <p:nvGrpSpPr>
          <p:cNvPr id="2" name="Groupe 11">
            <a:extLst>
              <a:ext uri="{FF2B5EF4-FFF2-40B4-BE49-F238E27FC236}">
                <a16:creationId xmlns:a16="http://schemas.microsoft.com/office/drawing/2014/main" id="{D1CCA799-B5CF-76D6-0C74-5BFAC50D61C9}"/>
              </a:ext>
            </a:extLst>
          </p:cNvPr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3" name="Rechthoek 8">
              <a:extLst>
                <a:ext uri="{FF2B5EF4-FFF2-40B4-BE49-F238E27FC236}">
                  <a16:creationId xmlns:a16="http://schemas.microsoft.com/office/drawing/2014/main" id="{9A5063ED-A759-3180-FEDB-E479E80FF310}"/>
                </a:ext>
              </a:extLst>
            </p:cNvPr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4" name="Rechthoek 9">
              <a:extLst>
                <a:ext uri="{FF2B5EF4-FFF2-40B4-BE49-F238E27FC236}">
                  <a16:creationId xmlns:a16="http://schemas.microsoft.com/office/drawing/2014/main" id="{92FEACC8-CF08-842D-3C42-A06D635932FA}"/>
                </a:ext>
              </a:extLst>
            </p:cNvPr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5" name="Rechthoek 10">
              <a:extLst>
                <a:ext uri="{FF2B5EF4-FFF2-40B4-BE49-F238E27FC236}">
                  <a16:creationId xmlns:a16="http://schemas.microsoft.com/office/drawing/2014/main" id="{AF357DFB-4057-158D-A5F2-36BB670FBDEF}"/>
                </a:ext>
              </a:extLst>
            </p:cNvPr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6" name="Rechthoek 11">
              <a:extLst>
                <a:ext uri="{FF2B5EF4-FFF2-40B4-BE49-F238E27FC236}">
                  <a16:creationId xmlns:a16="http://schemas.microsoft.com/office/drawing/2014/main" id="{F1C4C10B-F5A6-A09B-7632-BF0C84C3AE02}"/>
                </a:ext>
              </a:extLst>
            </p:cNvPr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7" name="Rechthoek 12">
              <a:extLst>
                <a:ext uri="{FF2B5EF4-FFF2-40B4-BE49-F238E27FC236}">
                  <a16:creationId xmlns:a16="http://schemas.microsoft.com/office/drawing/2014/main" id="{6D1FC120-42D8-9FB0-CD15-2D931BC26967}"/>
                </a:ext>
              </a:extLst>
            </p:cNvPr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8" name="Rechthoek 13">
              <a:extLst>
                <a:ext uri="{FF2B5EF4-FFF2-40B4-BE49-F238E27FC236}">
                  <a16:creationId xmlns:a16="http://schemas.microsoft.com/office/drawing/2014/main" id="{95137374-3787-C7B8-4245-FBEA6C7B9A64}"/>
                </a:ext>
              </a:extLst>
            </p:cNvPr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9" name="Image 20">
            <a:extLst>
              <a:ext uri="{FF2B5EF4-FFF2-40B4-BE49-F238E27FC236}">
                <a16:creationId xmlns:a16="http://schemas.microsoft.com/office/drawing/2014/main" id="{7A5D557A-1401-14E8-933F-D29BA5CE2C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10" name="Image 2">
            <a:extLst>
              <a:ext uri="{FF2B5EF4-FFF2-40B4-BE49-F238E27FC236}">
                <a16:creationId xmlns:a16="http://schemas.microsoft.com/office/drawing/2014/main" id="{85C17206-8B8F-134D-B4C7-46A3AB1482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6"/>
          <p:cNvSpPr txBox="1">
            <a:spLocks/>
          </p:cNvSpPr>
          <p:nvPr userDrawn="1"/>
        </p:nvSpPr>
        <p:spPr>
          <a:xfrm>
            <a:off x="11078818" y="6533322"/>
            <a:ext cx="892311" cy="27167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7C3C96DB-0481-4D29-AC07-989139FEFB64}" type="slidenum">
              <a:rPr lang="nl-NL" altLang="fr-FR" sz="1108" smtClean="0">
                <a:solidFill>
                  <a:srgbClr val="262626"/>
                </a:solidFill>
              </a:rPr>
              <a:pPr algn="r" eaLnBrk="1" hangingPunct="1">
                <a:defRPr/>
              </a:pPr>
              <a:t>‹N°›</a:t>
            </a:fld>
            <a:endParaRPr lang="nl-NL" altLang="fr-FR" sz="1108">
              <a:solidFill>
                <a:srgbClr val="262626"/>
              </a:solidFill>
            </a:endParaRP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15" name="Rechthoek 8"/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6" name="Rechthoek 9"/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7" name="Rechthoek 10"/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8" name="Rechthoek 11"/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9" name="Rechthoek 12"/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20" name="Rechthoek 13"/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10" name="Picture 4" descr="http://www.ulb.ac.be/dre/com/docs/logo3lpbp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1698" y="252000"/>
            <a:ext cx="1419450" cy="493917"/>
          </a:xfrm>
          <a:prstGeom prst="rect">
            <a:avLst/>
          </a:prstGeom>
          <a:noFill/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94605"/>
            <a:ext cx="1971252" cy="671119"/>
          </a:xfrm>
          <a:prstGeom prst="rect">
            <a:avLst/>
          </a:prstGeom>
        </p:spPr>
      </p:pic>
      <p:sp>
        <p:nvSpPr>
          <p:cNvPr id="22" name="Tekstvak 3"/>
          <p:cNvSpPr txBox="1">
            <a:spLocks noChangeArrowheads="1"/>
          </p:cNvSpPr>
          <p:nvPr userDrawn="1"/>
        </p:nvSpPr>
        <p:spPr bwMode="auto">
          <a:xfrm>
            <a:off x="3508383" y="6475618"/>
            <a:ext cx="57437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nl-NL" altLang="fr-FR" sz="1600" b="1">
                <a:solidFill>
                  <a:srgbClr val="A21361"/>
                </a:solidFill>
              </a:rPr>
              <a:t>Respect</a:t>
            </a:r>
            <a:r>
              <a:rPr lang="nl-NL" altLang="fr-FR" sz="1600" b="1"/>
              <a:t>       </a:t>
            </a:r>
            <a:r>
              <a:rPr lang="nl-NL" altLang="fr-FR" sz="1600" b="1" err="1">
                <a:solidFill>
                  <a:srgbClr val="2497A8"/>
                </a:solidFill>
              </a:rPr>
              <a:t>Innovation</a:t>
            </a:r>
            <a:r>
              <a:rPr lang="nl-NL" altLang="fr-FR" sz="1600" b="1"/>
              <a:t>      </a:t>
            </a:r>
            <a:r>
              <a:rPr lang="nl-NL" altLang="fr-FR" sz="1600" b="1">
                <a:solidFill>
                  <a:srgbClr val="E08529"/>
                </a:solidFill>
              </a:rPr>
              <a:t>Engagement</a:t>
            </a:r>
            <a:r>
              <a:rPr lang="nl-NL" altLang="fr-FR" sz="1600" b="1"/>
              <a:t>       </a:t>
            </a:r>
            <a:r>
              <a:rPr lang="nl-NL" altLang="fr-FR" sz="1600" b="1" err="1">
                <a:solidFill>
                  <a:srgbClr val="96BB2D"/>
                </a:solidFill>
              </a:rPr>
              <a:t>Solidarity</a:t>
            </a:r>
            <a:r>
              <a:rPr lang="nl-NL" altLang="fr-FR" sz="1600" b="1"/>
              <a:t>       </a:t>
            </a:r>
            <a:r>
              <a:rPr lang="nl-NL" altLang="fr-FR" sz="1600" b="1" err="1">
                <a:solidFill>
                  <a:srgbClr val="ECD338"/>
                </a:solidFill>
              </a:rPr>
              <a:t>Quality</a:t>
            </a:r>
            <a:r>
              <a:rPr lang="nl-NL" altLang="fr-FR" sz="1600" b="1">
                <a:solidFill>
                  <a:srgbClr val="ECD338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980110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6"/>
          <p:cNvSpPr txBox="1">
            <a:spLocks/>
          </p:cNvSpPr>
          <p:nvPr userDrawn="1"/>
        </p:nvSpPr>
        <p:spPr>
          <a:xfrm>
            <a:off x="11078818" y="6533322"/>
            <a:ext cx="892311" cy="27167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7C3C96DB-0481-4D29-AC07-989139FEFB64}" type="slidenum">
              <a:rPr lang="nl-NL" altLang="fr-FR" sz="1108" smtClean="0">
                <a:solidFill>
                  <a:srgbClr val="262626"/>
                </a:solidFill>
              </a:rPr>
              <a:pPr algn="r" eaLnBrk="1" hangingPunct="1">
                <a:defRPr/>
              </a:pPr>
              <a:t>‹N°›</a:t>
            </a:fld>
            <a:endParaRPr lang="nl-NL" altLang="fr-FR" sz="1108">
              <a:solidFill>
                <a:srgbClr val="262626"/>
              </a:solidFill>
            </a:endParaRP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15" name="Rechthoek 8"/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6" name="Rechthoek 9"/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7" name="Rechthoek 10"/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8" name="Rechthoek 11"/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9" name="Rechthoek 12"/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20" name="Rechthoek 13"/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25" name="Picture 4" descr="http://www.ulb.ac.be/dre/com/docs/logo3lpbp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1698" y="252000"/>
            <a:ext cx="1419450" cy="493917"/>
          </a:xfrm>
          <a:prstGeom prst="rect">
            <a:avLst/>
          </a:prstGeom>
          <a:noFill/>
        </p:spPr>
      </p:pic>
      <p:pic>
        <p:nvPicPr>
          <p:cNvPr id="29" name="Imag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94605"/>
            <a:ext cx="1971252" cy="67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50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6"/>
          <p:cNvSpPr txBox="1">
            <a:spLocks/>
          </p:cNvSpPr>
          <p:nvPr userDrawn="1"/>
        </p:nvSpPr>
        <p:spPr>
          <a:xfrm>
            <a:off x="11078818" y="6533322"/>
            <a:ext cx="892311" cy="27167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7C3C96DB-0481-4D29-AC07-989139FEFB64}" type="slidenum">
              <a:rPr lang="nl-NL" altLang="fr-FR" sz="1108" smtClean="0">
                <a:solidFill>
                  <a:srgbClr val="262626"/>
                </a:solidFill>
              </a:rPr>
              <a:pPr algn="r" eaLnBrk="1" hangingPunct="1">
                <a:defRPr/>
              </a:pPr>
              <a:t>‹N°›</a:t>
            </a:fld>
            <a:endParaRPr lang="nl-NL" altLang="fr-FR" sz="1108">
              <a:solidFill>
                <a:srgbClr val="262626"/>
              </a:solidFill>
            </a:endParaRP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15" name="Rechthoek 8"/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6" name="Rechthoek 9"/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7" name="Rechthoek 10"/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8" name="Rechthoek 11"/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9" name="Rechthoek 12"/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20" name="Rechthoek 13"/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64560"/>
            <a:ext cx="12192000" cy="553998"/>
          </a:xfrm>
        </p:spPr>
        <p:txBody>
          <a:bodyPr/>
          <a:lstStyle>
            <a:lvl1pPr algn="ctr">
              <a:buFontTx/>
              <a:buNone/>
              <a:defRPr sz="3600" b="1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32796"/>
            <a:ext cx="12192000" cy="369332"/>
          </a:xfrm>
        </p:spPr>
        <p:txBody>
          <a:bodyPr/>
          <a:lstStyle>
            <a:lvl1pPr algn="ctr">
              <a:buFontTx/>
              <a:buNone/>
              <a:defRPr sz="24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25" name="Picture 4" descr="http://www.ulb.ac.be/dre/com/docs/logo3lpbp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1698" y="252000"/>
            <a:ext cx="1419450" cy="493917"/>
          </a:xfrm>
          <a:prstGeom prst="rect">
            <a:avLst/>
          </a:prstGeom>
          <a:noFill/>
        </p:spPr>
      </p:pic>
      <p:pic>
        <p:nvPicPr>
          <p:cNvPr id="29" name="Imag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94605"/>
            <a:ext cx="1971252" cy="67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39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6"/>
          <p:cNvSpPr txBox="1">
            <a:spLocks/>
          </p:cNvSpPr>
          <p:nvPr userDrawn="1"/>
        </p:nvSpPr>
        <p:spPr>
          <a:xfrm>
            <a:off x="9274005" y="6543477"/>
            <a:ext cx="284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7C3C96DB-0481-4D29-AC07-989139FEFB64}" type="slidenum">
              <a:rPr lang="nl-NL" altLang="fr-FR" sz="1108" smtClean="0">
                <a:solidFill>
                  <a:srgbClr val="262626"/>
                </a:solidFill>
              </a:rPr>
              <a:pPr algn="r" eaLnBrk="1" hangingPunct="1">
                <a:defRPr/>
              </a:pPr>
              <a:t>‹N°›</a:t>
            </a:fld>
            <a:endParaRPr lang="nl-NL" altLang="fr-FR" sz="1108">
              <a:solidFill>
                <a:srgbClr val="262626"/>
              </a:solidFill>
            </a:endParaRP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15" name="Rechthoek 8"/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6" name="Rechthoek 9"/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7" name="Rechthoek 10"/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8" name="Rechthoek 11"/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9" name="Rechthoek 12"/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20" name="Rechthoek 13"/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52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6"/>
          <p:cNvSpPr txBox="1">
            <a:spLocks/>
          </p:cNvSpPr>
          <p:nvPr userDrawn="1"/>
        </p:nvSpPr>
        <p:spPr>
          <a:xfrm>
            <a:off x="9274005" y="6543477"/>
            <a:ext cx="284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7C3C96DB-0481-4D29-AC07-989139FEFB64}" type="slidenum">
              <a:rPr lang="nl-NL" altLang="fr-FR" sz="1108" smtClean="0">
                <a:solidFill>
                  <a:srgbClr val="262626"/>
                </a:solidFill>
              </a:rPr>
              <a:pPr algn="r" eaLnBrk="1" hangingPunct="1">
                <a:defRPr/>
              </a:pPr>
              <a:t>‹N°›</a:t>
            </a:fld>
            <a:endParaRPr lang="nl-NL" altLang="fr-FR" sz="1108">
              <a:solidFill>
                <a:srgbClr val="262626"/>
              </a:solidFill>
            </a:endParaRP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15" name="Rechthoek 8"/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6" name="Rechthoek 9"/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7" name="Rechthoek 10"/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8" name="Rechthoek 11"/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9" name="Rechthoek 12"/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20" name="Rechthoek 13"/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903191" cy="3346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880" y="6493824"/>
            <a:ext cx="350352" cy="356870"/>
          </a:xfrm>
          <a:prstGeom prst="rect">
            <a:avLst/>
          </a:prstGeom>
        </p:spPr>
      </p:pic>
      <p:sp>
        <p:nvSpPr>
          <p:cNvPr id="22" name="Tekstvak 3"/>
          <p:cNvSpPr txBox="1">
            <a:spLocks noChangeArrowheads="1"/>
          </p:cNvSpPr>
          <p:nvPr userDrawn="1"/>
        </p:nvSpPr>
        <p:spPr bwMode="auto">
          <a:xfrm>
            <a:off x="4530595" y="5795311"/>
            <a:ext cx="57437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nl-NL" altLang="fr-FR" sz="1600" b="1">
                <a:solidFill>
                  <a:srgbClr val="A21361"/>
                </a:solidFill>
              </a:rPr>
              <a:t>Respect</a:t>
            </a:r>
            <a:r>
              <a:rPr lang="nl-NL" altLang="fr-FR" sz="1600" b="1"/>
              <a:t>       </a:t>
            </a:r>
            <a:r>
              <a:rPr lang="nl-NL" altLang="fr-FR" sz="1600" b="1" err="1">
                <a:solidFill>
                  <a:srgbClr val="2497A8"/>
                </a:solidFill>
              </a:rPr>
              <a:t>Innovation</a:t>
            </a:r>
            <a:r>
              <a:rPr lang="nl-NL" altLang="fr-FR" sz="1600" b="1"/>
              <a:t>      </a:t>
            </a:r>
            <a:r>
              <a:rPr lang="nl-NL" altLang="fr-FR" sz="1600" b="1">
                <a:solidFill>
                  <a:srgbClr val="E08529"/>
                </a:solidFill>
              </a:rPr>
              <a:t>Engagement</a:t>
            </a:r>
            <a:r>
              <a:rPr lang="nl-NL" altLang="fr-FR" sz="1600" b="1"/>
              <a:t>       </a:t>
            </a:r>
            <a:r>
              <a:rPr lang="nl-NL" altLang="fr-FR" sz="1600" b="1" err="1">
                <a:solidFill>
                  <a:srgbClr val="96BB2D"/>
                </a:solidFill>
              </a:rPr>
              <a:t>Solidarity</a:t>
            </a:r>
            <a:r>
              <a:rPr lang="nl-NL" altLang="fr-FR" sz="1600" b="1"/>
              <a:t>       </a:t>
            </a:r>
            <a:r>
              <a:rPr lang="nl-NL" altLang="fr-FR" sz="1600" b="1" err="1">
                <a:solidFill>
                  <a:srgbClr val="ECD338"/>
                </a:solidFill>
              </a:rPr>
              <a:t>Quality</a:t>
            </a:r>
            <a:r>
              <a:rPr lang="nl-NL" altLang="fr-FR" sz="1600" b="1">
                <a:solidFill>
                  <a:srgbClr val="ECD338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55145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6"/>
          <p:cNvSpPr txBox="1">
            <a:spLocks/>
          </p:cNvSpPr>
          <p:nvPr userDrawn="1"/>
        </p:nvSpPr>
        <p:spPr>
          <a:xfrm>
            <a:off x="9274005" y="6543477"/>
            <a:ext cx="284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7C3C96DB-0481-4D29-AC07-989139FEFB64}" type="slidenum">
              <a:rPr lang="nl-NL" altLang="fr-FR" sz="1108" smtClean="0">
                <a:solidFill>
                  <a:srgbClr val="262626"/>
                </a:solidFill>
              </a:rPr>
              <a:pPr algn="r" eaLnBrk="1" hangingPunct="1">
                <a:defRPr/>
              </a:pPr>
              <a:t>‹N°›</a:t>
            </a:fld>
            <a:endParaRPr lang="nl-NL" altLang="fr-FR" sz="1108">
              <a:solidFill>
                <a:srgbClr val="262626"/>
              </a:solidFill>
            </a:endParaRP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15" name="Rechthoek 8"/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6" name="Rechthoek 9"/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7" name="Rechthoek 10"/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8" name="Rechthoek 11"/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9" name="Rechthoek 12"/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20" name="Rechthoek 13"/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1" y="6507076"/>
            <a:ext cx="867681" cy="3346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002" y="6493824"/>
            <a:ext cx="359230" cy="356870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0538"/>
            <a:ext cx="12192000" cy="553998"/>
          </a:xfrm>
        </p:spPr>
        <p:txBody>
          <a:bodyPr/>
          <a:lstStyle>
            <a:lvl1pPr algn="ctr">
              <a:defRPr sz="3600" b="1">
                <a:solidFill>
                  <a:srgbClr val="0070C0"/>
                </a:solidFill>
                <a:effectLst/>
                <a:latin typeface="+mj-lt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0" y="1603927"/>
            <a:ext cx="12192000" cy="1600438"/>
          </a:xfrm>
        </p:spPr>
        <p:txBody>
          <a:bodyPr lIns="288000" rIns="288000"/>
          <a:lstStyle>
            <a:lvl1pPr>
              <a:defRPr>
                <a:solidFill>
                  <a:schemeClr val="accent6">
                    <a:lumMod val="75000"/>
                  </a:schemeClr>
                </a:solidFill>
                <a:latin typeface="+mn-lt"/>
              </a:defRPr>
            </a:lvl1pPr>
            <a:lvl2pPr marL="7429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2001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4pPr>
            <a:lvl5pPr marL="2114550" indent="-28575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92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11">
            <a:extLst>
              <a:ext uri="{FF2B5EF4-FFF2-40B4-BE49-F238E27FC236}">
                <a16:creationId xmlns:a16="http://schemas.microsoft.com/office/drawing/2014/main" id="{AE7E4256-1BEC-8289-80FB-D75679C7D23F}"/>
              </a:ext>
            </a:extLst>
          </p:cNvPr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8" name="Rechthoek 8">
              <a:extLst>
                <a:ext uri="{FF2B5EF4-FFF2-40B4-BE49-F238E27FC236}">
                  <a16:creationId xmlns:a16="http://schemas.microsoft.com/office/drawing/2014/main" id="{5D8BBA8B-76D6-DA2F-819C-289CA29FB57D}"/>
                </a:ext>
              </a:extLst>
            </p:cNvPr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9" name="Rechthoek 9">
              <a:extLst>
                <a:ext uri="{FF2B5EF4-FFF2-40B4-BE49-F238E27FC236}">
                  <a16:creationId xmlns:a16="http://schemas.microsoft.com/office/drawing/2014/main" id="{C1B4D8DB-2961-C2A7-D50C-57ADA98CE295}"/>
                </a:ext>
              </a:extLst>
            </p:cNvPr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0" name="Rechthoek 10">
              <a:extLst>
                <a:ext uri="{FF2B5EF4-FFF2-40B4-BE49-F238E27FC236}">
                  <a16:creationId xmlns:a16="http://schemas.microsoft.com/office/drawing/2014/main" id="{FA296442-33E5-3CF8-60EB-4A2E388B4AAC}"/>
                </a:ext>
              </a:extLst>
            </p:cNvPr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1" name="Rechthoek 11">
              <a:extLst>
                <a:ext uri="{FF2B5EF4-FFF2-40B4-BE49-F238E27FC236}">
                  <a16:creationId xmlns:a16="http://schemas.microsoft.com/office/drawing/2014/main" id="{1FA98528-55AF-4EDD-096B-6FFF60FC70AF}"/>
                </a:ext>
              </a:extLst>
            </p:cNvPr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2" name="Rechthoek 12">
              <a:extLst>
                <a:ext uri="{FF2B5EF4-FFF2-40B4-BE49-F238E27FC236}">
                  <a16:creationId xmlns:a16="http://schemas.microsoft.com/office/drawing/2014/main" id="{279317B4-33DE-0DF3-2A2F-77D2314D9200}"/>
                </a:ext>
              </a:extLst>
            </p:cNvPr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3" name="Rechthoek 13">
              <a:extLst>
                <a:ext uri="{FF2B5EF4-FFF2-40B4-BE49-F238E27FC236}">
                  <a16:creationId xmlns:a16="http://schemas.microsoft.com/office/drawing/2014/main" id="{518067F1-1B0E-187A-DF27-2DE486E4DB4F}"/>
                </a:ext>
              </a:extLst>
            </p:cNvPr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14" name="Image 20">
            <a:extLst>
              <a:ext uri="{FF2B5EF4-FFF2-40B4-BE49-F238E27FC236}">
                <a16:creationId xmlns:a16="http://schemas.microsoft.com/office/drawing/2014/main" id="{5C571FEE-695A-F32D-B754-145DF1B7A9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15" name="Image 2">
            <a:extLst>
              <a:ext uri="{FF2B5EF4-FFF2-40B4-BE49-F238E27FC236}">
                <a16:creationId xmlns:a16="http://schemas.microsoft.com/office/drawing/2014/main" id="{C1D776D4-CB79-FE55-A8C8-4B79CC5230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6"/>
          <p:cNvSpPr txBox="1">
            <a:spLocks/>
          </p:cNvSpPr>
          <p:nvPr userDrawn="1"/>
        </p:nvSpPr>
        <p:spPr>
          <a:xfrm>
            <a:off x="9274005" y="6543477"/>
            <a:ext cx="284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7C3C96DB-0481-4D29-AC07-989139FEFB64}" type="slidenum">
              <a:rPr lang="nl-NL" altLang="fr-FR" sz="1108" smtClean="0">
                <a:solidFill>
                  <a:srgbClr val="262626"/>
                </a:solidFill>
              </a:rPr>
              <a:pPr algn="r" eaLnBrk="1" hangingPunct="1">
                <a:defRPr/>
              </a:pPr>
              <a:t>‹N°›</a:t>
            </a:fld>
            <a:endParaRPr lang="nl-NL" altLang="fr-FR" sz="1108">
              <a:solidFill>
                <a:srgbClr val="262626"/>
              </a:solidFill>
            </a:endParaRP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15" name="Rechthoek 8"/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6" name="Rechthoek 9"/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7" name="Rechthoek 10"/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8" name="Rechthoek 11"/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9" name="Rechthoek 12"/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20" name="Rechthoek 13"/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1" y="6507076"/>
            <a:ext cx="876559" cy="3346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289" y="6493734"/>
            <a:ext cx="341475" cy="356870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0538"/>
            <a:ext cx="12192000" cy="553998"/>
          </a:xfrm>
        </p:spPr>
        <p:txBody>
          <a:bodyPr/>
          <a:lstStyle>
            <a:lvl1pPr algn="ctr">
              <a:defRPr sz="3600" b="1">
                <a:solidFill>
                  <a:srgbClr val="0070C0"/>
                </a:solidFill>
                <a:effectLst/>
                <a:latin typeface="+mj-lt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0" y="1603927"/>
            <a:ext cx="12192000" cy="1600438"/>
          </a:xfrm>
        </p:spPr>
        <p:txBody>
          <a:bodyPr lIns="288000" rIns="288000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2001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+mn-lt"/>
              </a:defRPr>
            </a:lvl3pPr>
            <a:lvl4pPr marL="16573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+mn-lt"/>
              </a:defRPr>
            </a:lvl4pPr>
            <a:lvl5pPr marL="2114550" indent="-28575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0681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6"/>
          <p:cNvSpPr txBox="1">
            <a:spLocks/>
          </p:cNvSpPr>
          <p:nvPr userDrawn="1"/>
        </p:nvSpPr>
        <p:spPr>
          <a:xfrm>
            <a:off x="9274005" y="6543477"/>
            <a:ext cx="284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7C3C96DB-0481-4D29-AC07-989139FEFB64}" type="slidenum">
              <a:rPr lang="nl-NL" altLang="fr-FR" sz="1108" smtClean="0">
                <a:solidFill>
                  <a:srgbClr val="262626"/>
                </a:solidFill>
              </a:rPr>
              <a:pPr algn="r" eaLnBrk="1" hangingPunct="1">
                <a:defRPr/>
              </a:pPr>
              <a:t>‹N°›</a:t>
            </a:fld>
            <a:endParaRPr lang="nl-NL" altLang="fr-FR" sz="1108">
              <a:solidFill>
                <a:srgbClr val="262626"/>
              </a:solidFill>
            </a:endParaRP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15" name="Rechthoek 8"/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6" name="Rechthoek 9"/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7" name="Rechthoek 10"/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8" name="Rechthoek 11"/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9" name="Rechthoek 12"/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20" name="Rechthoek 13"/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</p:spTree>
    <p:extLst>
      <p:ext uri="{BB962C8B-B14F-4D97-AF65-F5344CB8AC3E}">
        <p14:creationId xmlns:p14="http://schemas.microsoft.com/office/powerpoint/2010/main" val="1540544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6"/>
          <p:cNvSpPr txBox="1">
            <a:spLocks/>
          </p:cNvSpPr>
          <p:nvPr userDrawn="1"/>
        </p:nvSpPr>
        <p:spPr>
          <a:xfrm>
            <a:off x="9274005" y="6543477"/>
            <a:ext cx="284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7C3C96DB-0481-4D29-AC07-989139FEFB64}" type="slidenum">
              <a:rPr lang="nl-NL" altLang="fr-FR" sz="1108" smtClean="0">
                <a:solidFill>
                  <a:srgbClr val="262626"/>
                </a:solidFill>
              </a:rPr>
              <a:pPr algn="r" eaLnBrk="1" hangingPunct="1">
                <a:defRPr/>
              </a:pPr>
              <a:t>‹N°›</a:t>
            </a:fld>
            <a:endParaRPr lang="nl-NL" altLang="fr-FR" sz="1108">
              <a:solidFill>
                <a:srgbClr val="262626"/>
              </a:solidFill>
            </a:endParaRP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15" name="Rechthoek 8"/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6" name="Rechthoek 9"/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7" name="Rechthoek 10"/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8" name="Rechthoek 11"/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9" name="Rechthoek 12"/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20" name="Rechthoek 13"/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sp>
        <p:nvSpPr>
          <p:cNvPr id="10" name="Tekstvak 3"/>
          <p:cNvSpPr txBox="1">
            <a:spLocks noChangeArrowheads="1"/>
          </p:cNvSpPr>
          <p:nvPr userDrawn="1"/>
        </p:nvSpPr>
        <p:spPr bwMode="auto">
          <a:xfrm>
            <a:off x="4032259" y="6543476"/>
            <a:ext cx="57437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nl-NL" altLang="fr-FR" sz="1600" b="1">
                <a:solidFill>
                  <a:srgbClr val="A21361"/>
                </a:solidFill>
              </a:rPr>
              <a:t>Respect</a:t>
            </a:r>
            <a:r>
              <a:rPr lang="nl-NL" altLang="fr-FR" sz="1600" b="1"/>
              <a:t>       </a:t>
            </a:r>
            <a:r>
              <a:rPr lang="nl-NL" altLang="fr-FR" sz="1600" b="1" err="1">
                <a:solidFill>
                  <a:srgbClr val="2497A8"/>
                </a:solidFill>
              </a:rPr>
              <a:t>Innovation</a:t>
            </a:r>
            <a:r>
              <a:rPr lang="nl-NL" altLang="fr-FR" sz="1600" b="1"/>
              <a:t>      </a:t>
            </a:r>
            <a:r>
              <a:rPr lang="nl-NL" altLang="fr-FR" sz="1600" b="1">
                <a:solidFill>
                  <a:srgbClr val="E08529"/>
                </a:solidFill>
              </a:rPr>
              <a:t>Engagement</a:t>
            </a:r>
            <a:r>
              <a:rPr lang="nl-NL" altLang="fr-FR" sz="1600" b="1"/>
              <a:t>       </a:t>
            </a:r>
            <a:r>
              <a:rPr lang="nl-NL" altLang="fr-FR" sz="1600" b="1" err="1">
                <a:solidFill>
                  <a:srgbClr val="96BB2D"/>
                </a:solidFill>
              </a:rPr>
              <a:t>Solidarity</a:t>
            </a:r>
            <a:r>
              <a:rPr lang="nl-NL" altLang="fr-FR" sz="1600" b="1"/>
              <a:t>       </a:t>
            </a:r>
            <a:r>
              <a:rPr lang="nl-NL" altLang="fr-FR" sz="1600" b="1" err="1">
                <a:solidFill>
                  <a:srgbClr val="ECD338"/>
                </a:solidFill>
              </a:rPr>
              <a:t>Quality</a:t>
            </a:r>
            <a:r>
              <a:rPr lang="nl-NL" altLang="fr-FR" sz="1600" b="1">
                <a:solidFill>
                  <a:srgbClr val="ECD338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167695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6"/>
          <p:cNvSpPr txBox="1">
            <a:spLocks/>
          </p:cNvSpPr>
          <p:nvPr userDrawn="1"/>
        </p:nvSpPr>
        <p:spPr>
          <a:xfrm>
            <a:off x="9274005" y="6543477"/>
            <a:ext cx="284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7C3C96DB-0481-4D29-AC07-989139FEFB64}" type="slidenum">
              <a:rPr lang="nl-NL" altLang="fr-FR" sz="1108" smtClean="0">
                <a:solidFill>
                  <a:srgbClr val="262626"/>
                </a:solidFill>
              </a:rPr>
              <a:pPr algn="r" eaLnBrk="1" hangingPunct="1">
                <a:defRPr/>
              </a:pPr>
              <a:t>‹N°›</a:t>
            </a:fld>
            <a:endParaRPr lang="nl-NL" altLang="fr-FR" sz="1108">
              <a:solidFill>
                <a:srgbClr val="262626"/>
              </a:solidFill>
            </a:endParaRP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15" name="Rechthoek 8"/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6" name="Rechthoek 9"/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7" name="Rechthoek 10"/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8" name="Rechthoek 11"/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9" name="Rechthoek 12"/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20" name="Rechthoek 13"/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75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11">
            <a:extLst>
              <a:ext uri="{FF2B5EF4-FFF2-40B4-BE49-F238E27FC236}">
                <a16:creationId xmlns:a16="http://schemas.microsoft.com/office/drawing/2014/main" id="{63B7DC41-376B-EB60-D3B2-DC907592B7A5}"/>
              </a:ext>
            </a:extLst>
          </p:cNvPr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8" name="Rechthoek 8">
              <a:extLst>
                <a:ext uri="{FF2B5EF4-FFF2-40B4-BE49-F238E27FC236}">
                  <a16:creationId xmlns:a16="http://schemas.microsoft.com/office/drawing/2014/main" id="{2E0346AB-BD94-3B0E-482D-763F80FB2A43}"/>
                </a:ext>
              </a:extLst>
            </p:cNvPr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9" name="Rechthoek 9">
              <a:extLst>
                <a:ext uri="{FF2B5EF4-FFF2-40B4-BE49-F238E27FC236}">
                  <a16:creationId xmlns:a16="http://schemas.microsoft.com/office/drawing/2014/main" id="{24B8121F-BCCF-2AFD-312A-0809E69CA9F1}"/>
                </a:ext>
              </a:extLst>
            </p:cNvPr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0" name="Rechthoek 10">
              <a:extLst>
                <a:ext uri="{FF2B5EF4-FFF2-40B4-BE49-F238E27FC236}">
                  <a16:creationId xmlns:a16="http://schemas.microsoft.com/office/drawing/2014/main" id="{C3D4CF0A-3FE7-CEBC-D758-8B0AB6AA0D9A}"/>
                </a:ext>
              </a:extLst>
            </p:cNvPr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1" name="Rechthoek 11">
              <a:extLst>
                <a:ext uri="{FF2B5EF4-FFF2-40B4-BE49-F238E27FC236}">
                  <a16:creationId xmlns:a16="http://schemas.microsoft.com/office/drawing/2014/main" id="{7794C17A-0BA4-9D23-AD51-B934986CAF4F}"/>
                </a:ext>
              </a:extLst>
            </p:cNvPr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2" name="Rechthoek 12">
              <a:extLst>
                <a:ext uri="{FF2B5EF4-FFF2-40B4-BE49-F238E27FC236}">
                  <a16:creationId xmlns:a16="http://schemas.microsoft.com/office/drawing/2014/main" id="{18C5C1F4-FAF8-311A-DD00-764B4588E319}"/>
                </a:ext>
              </a:extLst>
            </p:cNvPr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3" name="Rechthoek 13">
              <a:extLst>
                <a:ext uri="{FF2B5EF4-FFF2-40B4-BE49-F238E27FC236}">
                  <a16:creationId xmlns:a16="http://schemas.microsoft.com/office/drawing/2014/main" id="{9FFB1D3E-6720-46EF-C271-11F4B31C0807}"/>
                </a:ext>
              </a:extLst>
            </p:cNvPr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14" name="Image 20">
            <a:extLst>
              <a:ext uri="{FF2B5EF4-FFF2-40B4-BE49-F238E27FC236}">
                <a16:creationId xmlns:a16="http://schemas.microsoft.com/office/drawing/2014/main" id="{D2254757-9B17-5816-F8A7-EF1B18D5C6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15" name="Image 2">
            <a:extLst>
              <a:ext uri="{FF2B5EF4-FFF2-40B4-BE49-F238E27FC236}">
                <a16:creationId xmlns:a16="http://schemas.microsoft.com/office/drawing/2014/main" id="{587D1DD0-4930-7089-CEB8-87414B9DFC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11">
            <a:extLst>
              <a:ext uri="{FF2B5EF4-FFF2-40B4-BE49-F238E27FC236}">
                <a16:creationId xmlns:a16="http://schemas.microsoft.com/office/drawing/2014/main" id="{A9AF4001-F199-2414-7FC9-B97702FF56F4}"/>
              </a:ext>
            </a:extLst>
          </p:cNvPr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58204DA0-11F2-CB6C-B3CC-3E7ACBEBA4EC}"/>
                </a:ext>
              </a:extLst>
            </p:cNvPr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D40B348-702F-0A06-7775-EB0A43C182F6}"/>
                </a:ext>
              </a:extLst>
            </p:cNvPr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FC8FF491-F722-E06A-6F62-C21DE54B4874}"/>
                </a:ext>
              </a:extLst>
            </p:cNvPr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D88294B-0440-B9FB-B889-EEA1337CBC9D}"/>
                </a:ext>
              </a:extLst>
            </p:cNvPr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6CB3CDE9-0D2A-8C1A-22CB-B103766FDF7E}"/>
                </a:ext>
              </a:extLst>
            </p:cNvPr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DF0B33C3-ED07-8C8A-F640-9903B40F1D06}"/>
                </a:ext>
              </a:extLst>
            </p:cNvPr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15" name="Image 20">
            <a:extLst>
              <a:ext uri="{FF2B5EF4-FFF2-40B4-BE49-F238E27FC236}">
                <a16:creationId xmlns:a16="http://schemas.microsoft.com/office/drawing/2014/main" id="{2DE739CC-65D8-BA00-93F7-9B76A7F43B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16" name="Image 2">
            <a:extLst>
              <a:ext uri="{FF2B5EF4-FFF2-40B4-BE49-F238E27FC236}">
                <a16:creationId xmlns:a16="http://schemas.microsoft.com/office/drawing/2014/main" id="{68CD0CDA-E547-C87F-2E95-281CA56EE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grpSp>
        <p:nvGrpSpPr>
          <p:cNvPr id="10" name="Groupe 11">
            <a:extLst>
              <a:ext uri="{FF2B5EF4-FFF2-40B4-BE49-F238E27FC236}">
                <a16:creationId xmlns:a16="http://schemas.microsoft.com/office/drawing/2014/main" id="{A9918FB3-58B4-7298-D3A2-A4682F16A932}"/>
              </a:ext>
            </a:extLst>
          </p:cNvPr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11" name="Rechthoek 8">
              <a:extLst>
                <a:ext uri="{FF2B5EF4-FFF2-40B4-BE49-F238E27FC236}">
                  <a16:creationId xmlns:a16="http://schemas.microsoft.com/office/drawing/2014/main" id="{8FAC0796-5CA2-2F34-5374-C7B078421107}"/>
                </a:ext>
              </a:extLst>
            </p:cNvPr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2" name="Rechthoek 9">
              <a:extLst>
                <a:ext uri="{FF2B5EF4-FFF2-40B4-BE49-F238E27FC236}">
                  <a16:creationId xmlns:a16="http://schemas.microsoft.com/office/drawing/2014/main" id="{4DB7633C-8030-B09B-FE5E-BB0FB068DC3E}"/>
                </a:ext>
              </a:extLst>
            </p:cNvPr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3" name="Rechthoek 10">
              <a:extLst>
                <a:ext uri="{FF2B5EF4-FFF2-40B4-BE49-F238E27FC236}">
                  <a16:creationId xmlns:a16="http://schemas.microsoft.com/office/drawing/2014/main" id="{D1C7C84C-2E57-1EC8-669A-F95A7B5705CB}"/>
                </a:ext>
              </a:extLst>
            </p:cNvPr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4" name="Rechthoek 11">
              <a:extLst>
                <a:ext uri="{FF2B5EF4-FFF2-40B4-BE49-F238E27FC236}">
                  <a16:creationId xmlns:a16="http://schemas.microsoft.com/office/drawing/2014/main" id="{C63FB7CC-DFB9-F699-A8BE-F95B196F6441}"/>
                </a:ext>
              </a:extLst>
            </p:cNvPr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5" name="Rechthoek 12">
              <a:extLst>
                <a:ext uri="{FF2B5EF4-FFF2-40B4-BE49-F238E27FC236}">
                  <a16:creationId xmlns:a16="http://schemas.microsoft.com/office/drawing/2014/main" id="{041048C4-19A9-9724-24C6-D9AF36F66791}"/>
                </a:ext>
              </a:extLst>
            </p:cNvPr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6" name="Rechthoek 13">
              <a:extLst>
                <a:ext uri="{FF2B5EF4-FFF2-40B4-BE49-F238E27FC236}">
                  <a16:creationId xmlns:a16="http://schemas.microsoft.com/office/drawing/2014/main" id="{A26FF1E9-4766-66AC-E19F-DEE52C84238A}"/>
                </a:ext>
              </a:extLst>
            </p:cNvPr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17" name="Image 20">
            <a:extLst>
              <a:ext uri="{FF2B5EF4-FFF2-40B4-BE49-F238E27FC236}">
                <a16:creationId xmlns:a16="http://schemas.microsoft.com/office/drawing/2014/main" id="{4710B0C7-6119-0C66-07BF-217A93516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18" name="Image 2">
            <a:extLst>
              <a:ext uri="{FF2B5EF4-FFF2-40B4-BE49-F238E27FC236}">
                <a16:creationId xmlns:a16="http://schemas.microsoft.com/office/drawing/2014/main" id="{9F27C30B-28ED-456E-80D5-FB8B726905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grpSp>
        <p:nvGrpSpPr>
          <p:cNvPr id="6" name="Groupe 11">
            <a:extLst>
              <a:ext uri="{FF2B5EF4-FFF2-40B4-BE49-F238E27FC236}">
                <a16:creationId xmlns:a16="http://schemas.microsoft.com/office/drawing/2014/main" id="{43C752AE-8708-0928-9C97-2D053A2BF757}"/>
              </a:ext>
            </a:extLst>
          </p:cNvPr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7" name="Rechthoek 8">
              <a:extLst>
                <a:ext uri="{FF2B5EF4-FFF2-40B4-BE49-F238E27FC236}">
                  <a16:creationId xmlns:a16="http://schemas.microsoft.com/office/drawing/2014/main" id="{8DBDC311-EE11-94CF-5A93-847006C8AFF2}"/>
                </a:ext>
              </a:extLst>
            </p:cNvPr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8" name="Rechthoek 9">
              <a:extLst>
                <a:ext uri="{FF2B5EF4-FFF2-40B4-BE49-F238E27FC236}">
                  <a16:creationId xmlns:a16="http://schemas.microsoft.com/office/drawing/2014/main" id="{F601B4D2-F93A-6BB9-8401-F69ADB1BA700}"/>
                </a:ext>
              </a:extLst>
            </p:cNvPr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9" name="Rechthoek 10">
              <a:extLst>
                <a:ext uri="{FF2B5EF4-FFF2-40B4-BE49-F238E27FC236}">
                  <a16:creationId xmlns:a16="http://schemas.microsoft.com/office/drawing/2014/main" id="{B62994AC-AC59-794E-8CD1-E2055FC25E65}"/>
                </a:ext>
              </a:extLst>
            </p:cNvPr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0" name="Rechthoek 11">
              <a:extLst>
                <a:ext uri="{FF2B5EF4-FFF2-40B4-BE49-F238E27FC236}">
                  <a16:creationId xmlns:a16="http://schemas.microsoft.com/office/drawing/2014/main" id="{5EE3C316-EB33-8571-A874-1FA028ECD83D}"/>
                </a:ext>
              </a:extLst>
            </p:cNvPr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1" name="Rechthoek 12">
              <a:extLst>
                <a:ext uri="{FF2B5EF4-FFF2-40B4-BE49-F238E27FC236}">
                  <a16:creationId xmlns:a16="http://schemas.microsoft.com/office/drawing/2014/main" id="{B8620095-13DA-9EFE-EF08-B241B2FB6137}"/>
                </a:ext>
              </a:extLst>
            </p:cNvPr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2" name="Rechthoek 13">
              <a:extLst>
                <a:ext uri="{FF2B5EF4-FFF2-40B4-BE49-F238E27FC236}">
                  <a16:creationId xmlns:a16="http://schemas.microsoft.com/office/drawing/2014/main" id="{944A1B89-34ED-3649-925C-B0B8CC91A650}"/>
                </a:ext>
              </a:extLst>
            </p:cNvPr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13" name="Image 20">
            <a:extLst>
              <a:ext uri="{FF2B5EF4-FFF2-40B4-BE49-F238E27FC236}">
                <a16:creationId xmlns:a16="http://schemas.microsoft.com/office/drawing/2014/main" id="{44EC8228-4F2D-49D1-806D-98F5D5FF87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14" name="Image 2">
            <a:extLst>
              <a:ext uri="{FF2B5EF4-FFF2-40B4-BE49-F238E27FC236}">
                <a16:creationId xmlns:a16="http://schemas.microsoft.com/office/drawing/2014/main" id="{8DBD555A-142D-D6D8-9A59-68A1F637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grpSp>
        <p:nvGrpSpPr>
          <p:cNvPr id="5" name="Groupe 11">
            <a:extLst>
              <a:ext uri="{FF2B5EF4-FFF2-40B4-BE49-F238E27FC236}">
                <a16:creationId xmlns:a16="http://schemas.microsoft.com/office/drawing/2014/main" id="{4BCACB53-A84E-D80F-E896-775CE2EB2E33}"/>
              </a:ext>
            </a:extLst>
          </p:cNvPr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6" name="Rechthoek 8">
              <a:extLst>
                <a:ext uri="{FF2B5EF4-FFF2-40B4-BE49-F238E27FC236}">
                  <a16:creationId xmlns:a16="http://schemas.microsoft.com/office/drawing/2014/main" id="{062B16BB-4C7B-F0A9-2323-240730806AA6}"/>
                </a:ext>
              </a:extLst>
            </p:cNvPr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7" name="Rechthoek 9">
              <a:extLst>
                <a:ext uri="{FF2B5EF4-FFF2-40B4-BE49-F238E27FC236}">
                  <a16:creationId xmlns:a16="http://schemas.microsoft.com/office/drawing/2014/main" id="{9EBAA829-7884-DEB3-53E3-74D07B8865E7}"/>
                </a:ext>
              </a:extLst>
            </p:cNvPr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8" name="Rechthoek 10">
              <a:extLst>
                <a:ext uri="{FF2B5EF4-FFF2-40B4-BE49-F238E27FC236}">
                  <a16:creationId xmlns:a16="http://schemas.microsoft.com/office/drawing/2014/main" id="{C7437217-436F-EB48-EEA0-4B66F8B53FFA}"/>
                </a:ext>
              </a:extLst>
            </p:cNvPr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9" name="Rechthoek 11">
              <a:extLst>
                <a:ext uri="{FF2B5EF4-FFF2-40B4-BE49-F238E27FC236}">
                  <a16:creationId xmlns:a16="http://schemas.microsoft.com/office/drawing/2014/main" id="{46FD245F-1C3C-7995-9667-0B3118FF250B}"/>
                </a:ext>
              </a:extLst>
            </p:cNvPr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0" name="Rechthoek 12">
              <a:extLst>
                <a:ext uri="{FF2B5EF4-FFF2-40B4-BE49-F238E27FC236}">
                  <a16:creationId xmlns:a16="http://schemas.microsoft.com/office/drawing/2014/main" id="{44F1236A-B70F-F9F1-3214-8BAD5B29158B}"/>
                </a:ext>
              </a:extLst>
            </p:cNvPr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1" name="Rechthoek 13">
              <a:extLst>
                <a:ext uri="{FF2B5EF4-FFF2-40B4-BE49-F238E27FC236}">
                  <a16:creationId xmlns:a16="http://schemas.microsoft.com/office/drawing/2014/main" id="{078E8E1E-28EC-38C2-A43C-07EE1AE4C26C}"/>
                </a:ext>
              </a:extLst>
            </p:cNvPr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12" name="Image 20">
            <a:extLst>
              <a:ext uri="{FF2B5EF4-FFF2-40B4-BE49-F238E27FC236}">
                <a16:creationId xmlns:a16="http://schemas.microsoft.com/office/drawing/2014/main" id="{F1E10A96-E288-47DF-32C9-254D4FC2F5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13" name="Image 2">
            <a:extLst>
              <a:ext uri="{FF2B5EF4-FFF2-40B4-BE49-F238E27FC236}">
                <a16:creationId xmlns:a16="http://schemas.microsoft.com/office/drawing/2014/main" id="{6D12E3BD-4C85-ACF5-6E8D-DDE89D89FE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11">
            <a:extLst>
              <a:ext uri="{FF2B5EF4-FFF2-40B4-BE49-F238E27FC236}">
                <a16:creationId xmlns:a16="http://schemas.microsoft.com/office/drawing/2014/main" id="{7FD5FDCC-27FA-77E3-2A86-53F089CAE52D}"/>
              </a:ext>
            </a:extLst>
          </p:cNvPr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D16401AE-01F6-7F5F-3C9F-D266251A578C}"/>
                </a:ext>
              </a:extLst>
            </p:cNvPr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7D80410E-7638-6EA3-532C-75E06EE34281}"/>
                </a:ext>
              </a:extLst>
            </p:cNvPr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00798FA-5BC5-E58A-F6D6-E8364F5BCB99}"/>
                </a:ext>
              </a:extLst>
            </p:cNvPr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3B676F6-2878-5200-C659-08E64FD3946E}"/>
                </a:ext>
              </a:extLst>
            </p:cNvPr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0D9AB58-820E-84B1-F9D1-6B908684808A}"/>
                </a:ext>
              </a:extLst>
            </p:cNvPr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37448CF6-F76B-FBE7-7124-397A34A2CC33}"/>
                </a:ext>
              </a:extLst>
            </p:cNvPr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15" name="Image 20">
            <a:extLst>
              <a:ext uri="{FF2B5EF4-FFF2-40B4-BE49-F238E27FC236}">
                <a16:creationId xmlns:a16="http://schemas.microsoft.com/office/drawing/2014/main" id="{8153B2F5-D40B-D73E-A212-DDE245498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16" name="Image 2">
            <a:extLst>
              <a:ext uri="{FF2B5EF4-FFF2-40B4-BE49-F238E27FC236}">
                <a16:creationId xmlns:a16="http://schemas.microsoft.com/office/drawing/2014/main" id="{24FCCDDE-C5DB-ACC5-0F2F-C4D615DD36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11">
            <a:extLst>
              <a:ext uri="{FF2B5EF4-FFF2-40B4-BE49-F238E27FC236}">
                <a16:creationId xmlns:a16="http://schemas.microsoft.com/office/drawing/2014/main" id="{1ABB3DCC-BB93-8297-00F5-3454A1AC61B6}"/>
              </a:ext>
            </a:extLst>
          </p:cNvPr>
          <p:cNvGrpSpPr/>
          <p:nvPr userDrawn="1"/>
        </p:nvGrpSpPr>
        <p:grpSpPr>
          <a:xfrm>
            <a:off x="1" y="6323218"/>
            <a:ext cx="12192003" cy="152400"/>
            <a:chOff x="0" y="6203950"/>
            <a:chExt cx="12192003" cy="152400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09CD1D5B-DA2A-632E-03B2-1095B2C47EB7}"/>
                </a:ext>
              </a:extLst>
            </p:cNvPr>
            <p:cNvSpPr/>
            <p:nvPr userDrawn="1"/>
          </p:nvSpPr>
          <p:spPr>
            <a:xfrm>
              <a:off x="6642103" y="6203950"/>
              <a:ext cx="5549900" cy="152400"/>
            </a:xfrm>
            <a:prstGeom prst="rect">
              <a:avLst/>
            </a:prstGeom>
            <a:solidFill>
              <a:srgbClr val="A213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776B0143-8769-B52E-BD9A-E8CDE3FE4E4E}"/>
                </a:ext>
              </a:extLst>
            </p:cNvPr>
            <p:cNvSpPr/>
            <p:nvPr userDrawn="1"/>
          </p:nvSpPr>
          <p:spPr>
            <a:xfrm>
              <a:off x="4032257" y="6203950"/>
              <a:ext cx="1797049" cy="152400"/>
            </a:xfrm>
            <a:prstGeom prst="rect">
              <a:avLst/>
            </a:prstGeom>
            <a:solidFill>
              <a:srgbClr val="1888AD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460E268B-1CAB-533E-CF59-FE97A3C0C904}"/>
                </a:ext>
              </a:extLst>
            </p:cNvPr>
            <p:cNvSpPr/>
            <p:nvPr userDrawn="1"/>
          </p:nvSpPr>
          <p:spPr>
            <a:xfrm>
              <a:off x="6" y="6203950"/>
              <a:ext cx="3079751" cy="1524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1D6B583-A4FE-B570-42CA-5A4A56E3D233}"/>
                </a:ext>
              </a:extLst>
            </p:cNvPr>
            <p:cNvSpPr/>
            <p:nvPr userDrawn="1"/>
          </p:nvSpPr>
          <p:spPr>
            <a:xfrm>
              <a:off x="0" y="6203950"/>
              <a:ext cx="687917" cy="152400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139BC23-EDCF-B015-87BD-62E84A1B2A2C}"/>
                </a:ext>
              </a:extLst>
            </p:cNvPr>
            <p:cNvSpPr/>
            <p:nvPr userDrawn="1"/>
          </p:nvSpPr>
          <p:spPr>
            <a:xfrm>
              <a:off x="5829300" y="6203950"/>
              <a:ext cx="8128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AEE8FB00-44FD-1566-E06A-B542E9B937A1}"/>
                </a:ext>
              </a:extLst>
            </p:cNvPr>
            <p:cNvSpPr/>
            <p:nvPr userDrawn="1"/>
          </p:nvSpPr>
          <p:spPr>
            <a:xfrm>
              <a:off x="2609857" y="6203950"/>
              <a:ext cx="1797049" cy="152400"/>
            </a:xfrm>
            <a:prstGeom prst="rect">
              <a:avLst/>
            </a:prstGeom>
            <a:solidFill>
              <a:srgbClr val="6A964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1350"/>
            </a:p>
          </p:txBody>
        </p:sp>
      </p:grpSp>
      <p:pic>
        <p:nvPicPr>
          <p:cNvPr id="15" name="Image 20">
            <a:extLst>
              <a:ext uri="{FF2B5EF4-FFF2-40B4-BE49-F238E27FC236}">
                <a16:creationId xmlns:a16="http://schemas.microsoft.com/office/drawing/2014/main" id="{A9B1B106-A08D-27D8-AD93-805B511FE7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2" y="6507076"/>
            <a:ext cx="877647" cy="334604"/>
          </a:xfrm>
          <a:prstGeom prst="rect">
            <a:avLst/>
          </a:prstGeom>
        </p:spPr>
      </p:pic>
      <p:pic>
        <p:nvPicPr>
          <p:cNvPr id="16" name="Image 2">
            <a:extLst>
              <a:ext uri="{FF2B5EF4-FFF2-40B4-BE49-F238E27FC236}">
                <a16:creationId xmlns:a16="http://schemas.microsoft.com/office/drawing/2014/main" id="{300E8133-22C4-7467-F169-4576966185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736" y="6493824"/>
            <a:ext cx="412496" cy="3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64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0C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atra.sciensano.be/Fiches/Hygi%C3%A8ne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dc.europa.eu/en/ebola-and-marburg-fevers/surveillance-and-disease-data" TargetMode="External"/><Relationship Id="rId13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hyperlink" Target="https://www.health.belgium.be/fr/professionnels/professionnels-sante/sante-humaine/gestion-risques-crises-sanitaires/lutte-contre-maladies-infectieuses/maladies-infectieuses/fievres-hemorragiques-virales-dont-ebola-lassa-crimee-congo/evaluation-notification-risque-dune-fievre" TargetMode="Externa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www.ecdc.europa.eu/en/publications-data/how-does-ebola-disease-spread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5" Type="http://schemas.openxmlformats.org/officeDocument/2006/relationships/image" Target="../media/image32.png"/><Relationship Id="rId10" Type="http://schemas.openxmlformats.org/officeDocument/2006/relationships/hyperlink" Target="https://beaconbio.org/en/" TargetMode="External"/><Relationship Id="rId4" Type="http://schemas.openxmlformats.org/officeDocument/2006/relationships/image" Target="../media/image25.png"/><Relationship Id="rId9" Type="http://schemas.openxmlformats.org/officeDocument/2006/relationships/hyperlink" Target="https://www.healthmap.org/" TargetMode="External"/><Relationship Id="rId1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belgium.be/fr/professionnels/professionnels-sante/sante-humaine/gestion-risques-crises-sanitaires/lutte-contre-maladies-infectieuses/maladies-infectieuses/fievres-hemorragiques-virales-dont-ebola-lassa-crimee-congo/evaluation-notification-risque-dune-fievre&#8203;" TargetMode="External"/><Relationship Id="rId2" Type="http://schemas.openxmlformats.org/officeDocument/2006/relationships/hyperlink" Target="https://www.health.belgium.be/fr/professionnels/professionnels-sante/sante-humaine/gestion-risques-crises-sanitaires/lutte-contre-maladies-infectieuses/maladies-infectieuses/fievres-hemorragiques-virales-procedures-professionnels-sant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ivalis.brussels/fr/prevenir-et-agir/surveillance-sanitaire/maladies-a-declaration-obligatoire-en-region-bruxellois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  <a:highlight>
                  <a:srgbClr val="FFFFFF"/>
                </a:highlight>
                <a:latin typeface="Calibri"/>
                <a:ea typeface="+mj-lt"/>
                <a:cs typeface="+mj-lt"/>
              </a:rPr>
              <a:t>Fièvre au retour de voyage : les questions à ne pas manquer</a:t>
            </a:r>
            <a:r>
              <a:rPr lang="fr-FR" sz="3200" dirty="0">
                <a:highlight>
                  <a:srgbClr val="FFFFFF"/>
                </a:highlight>
                <a:latin typeface="Calibri"/>
                <a:ea typeface="+mj-lt"/>
                <a:cs typeface="+mj-lt"/>
              </a:rPr>
              <a:t> -</a:t>
            </a:r>
            <a:br>
              <a:rPr lang="fr-FR" sz="3200" b="1" dirty="0">
                <a:highlight>
                  <a:srgbClr val="FFFFFF"/>
                </a:highlight>
                <a:ea typeface="+mj-lt"/>
                <a:cs typeface="+mj-lt"/>
              </a:rPr>
            </a:br>
            <a:r>
              <a:rPr lang="fr-FR" sz="3200" b="1">
                <a:solidFill>
                  <a:srgbClr val="0070C0"/>
                </a:solidFill>
                <a:highlight>
                  <a:srgbClr val="FFFFFF"/>
                </a:highlight>
                <a:latin typeface="Calibri"/>
                <a:ea typeface="+mj-lt"/>
                <a:cs typeface="+mj-lt"/>
              </a:rPr>
              <a:t> Ebola en RDC et retour du Hajj</a:t>
            </a:r>
            <a:endParaRPr lang="en-US" sz="3200" b="1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0" y="3602038"/>
            <a:ext cx="12192000" cy="165576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/>
              <a:t>S. </a:t>
            </a:r>
            <a:r>
              <a:rPr lang="fr-FR" err="1"/>
              <a:t>Quoilin</a:t>
            </a:r>
            <a:endParaRPr lang="fr-FR"/>
          </a:p>
          <a:p>
            <a:pPr marL="0" indent="0" algn="ctr">
              <a:buNone/>
            </a:pPr>
            <a:r>
              <a:rPr lang="fr-FR"/>
              <a:t>Ch. Martin</a:t>
            </a:r>
          </a:p>
          <a:p>
            <a:pPr marL="0" indent="0" algn="ctr">
              <a:buNone/>
            </a:pPr>
            <a:endParaRPr lang="fr-FR"/>
          </a:p>
          <a:p>
            <a:pPr marL="0" indent="0" algn="ctr">
              <a:buNone/>
            </a:pPr>
            <a:r>
              <a:rPr lang="fr-FR"/>
              <a:t>CHU Saint-Pierre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C6E5A867-6040-0976-C110-D1B1D2A0B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4408" y="114527"/>
            <a:ext cx="1594760" cy="59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6D012-9DCB-C45D-ADE2-014487108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MERS-CoV: points-</a:t>
            </a:r>
            <a:r>
              <a:rPr lang="en-US" err="1"/>
              <a:t>clés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45B90-AC24-5D59-8B59-FB5A9FE8D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Zoonose</a:t>
            </a:r>
            <a:r>
              <a:rPr lang="en-US"/>
              <a:t> </a:t>
            </a:r>
            <a:r>
              <a:rPr lang="en-US" err="1"/>
              <a:t>respiratoire</a:t>
            </a:r>
            <a:r>
              <a:rPr lang="en-US"/>
              <a:t> </a:t>
            </a:r>
            <a:r>
              <a:rPr lang="en-US" err="1"/>
              <a:t>apparue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 2012, circulant de façon </a:t>
            </a:r>
            <a:r>
              <a:rPr lang="en-US" err="1"/>
              <a:t>endémique</a:t>
            </a:r>
            <a:r>
              <a:rPr lang="en-US"/>
              <a:t> dans la </a:t>
            </a:r>
            <a:r>
              <a:rPr lang="en-US" err="1"/>
              <a:t>péninsule</a:t>
            </a:r>
            <a:r>
              <a:rPr lang="en-US"/>
              <a:t> </a:t>
            </a:r>
            <a:r>
              <a:rPr lang="en-US" err="1"/>
              <a:t>arabique</a:t>
            </a:r>
            <a:endParaRPr lang="en-US"/>
          </a:p>
          <a:p>
            <a:r>
              <a:rPr lang="en-US"/>
              <a:t>Transmission droplet et </a:t>
            </a:r>
            <a:r>
              <a:rPr lang="en-US" err="1"/>
              <a:t>aérienne</a:t>
            </a:r>
            <a:r>
              <a:rPr lang="en-US"/>
              <a:t> (= </a:t>
            </a:r>
            <a:r>
              <a:rPr lang="en-US" err="1"/>
              <a:t>virose</a:t>
            </a:r>
            <a:r>
              <a:rPr lang="en-US"/>
              <a:t> </a:t>
            </a:r>
            <a:r>
              <a:rPr lang="en-US" err="1"/>
              <a:t>respi</a:t>
            </a:r>
            <a:r>
              <a:rPr lang="en-US"/>
              <a:t>)</a:t>
            </a:r>
          </a:p>
          <a:p>
            <a:r>
              <a:rPr lang="en-US"/>
              <a:t>Cas </a:t>
            </a:r>
            <a:r>
              <a:rPr lang="en-US" err="1"/>
              <a:t>importés</a:t>
            </a:r>
            <a:r>
              <a:rPr lang="en-US"/>
              <a:t> </a:t>
            </a:r>
            <a:r>
              <a:rPr lang="en-US" err="1"/>
              <a:t>sporadiques</a:t>
            </a:r>
            <a:r>
              <a:rPr lang="en-US"/>
              <a:t>, transmission </a:t>
            </a:r>
            <a:r>
              <a:rPr lang="en-US" err="1"/>
              <a:t>efficace</a:t>
            </a:r>
            <a:r>
              <a:rPr lang="en-US"/>
              <a:t> dans les structures de </a:t>
            </a:r>
            <a:r>
              <a:rPr lang="en-US" err="1"/>
              <a:t>soin</a:t>
            </a:r>
            <a:endParaRPr lang="en-US"/>
          </a:p>
          <a:p>
            <a:r>
              <a:rPr lang="en-US"/>
              <a:t>Haute </a:t>
            </a:r>
            <a:r>
              <a:rPr lang="en-US" err="1"/>
              <a:t>mortalité</a:t>
            </a:r>
            <a:r>
              <a:rPr lang="en-US"/>
              <a:t> chez les </a:t>
            </a:r>
            <a:r>
              <a:rPr lang="en-US" err="1"/>
              <a:t>personnes</a:t>
            </a:r>
            <a:r>
              <a:rPr lang="en-US"/>
              <a:t> </a:t>
            </a:r>
            <a:r>
              <a:rPr lang="en-US" err="1"/>
              <a:t>fragiles</a:t>
            </a:r>
            <a:r>
              <a:rPr lang="en-US"/>
              <a:t> (25-30%)</a:t>
            </a:r>
          </a:p>
        </p:txBody>
      </p:sp>
    </p:spTree>
    <p:extLst>
      <p:ext uri="{BB962C8B-B14F-4D97-AF65-F5344CB8AC3E}">
        <p14:creationId xmlns:p14="http://schemas.microsoft.com/office/powerpoint/2010/main" val="27536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92A4E4-6414-7F4D-6489-93CA2BF83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01032"/>
            <a:ext cx="5291666" cy="3055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3483DF-03CF-B286-F77D-42F12B44A9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8" b="167"/>
          <a:stretch>
            <a:fillRect/>
          </a:stretch>
        </p:blipFill>
        <p:spPr>
          <a:xfrm>
            <a:off x="6256865" y="2041036"/>
            <a:ext cx="5291667" cy="277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80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EA642-1C78-CE03-B2D4-DE77D8279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1562669"/>
            <a:ext cx="3389515" cy="23806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Pélerinages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à La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Mecque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2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dont</a:t>
            </a: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 le Hajj </a:t>
            </a:r>
            <a:r>
              <a:rPr lang="en-US" sz="2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terminé</a:t>
            </a: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 le 30 </a:t>
            </a:r>
            <a:r>
              <a:rPr lang="en-US" sz="2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mai</a:t>
            </a: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BA41E-828A-2E8A-E367-12E5D38B78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20" r="8573" b="1"/>
          <a:stretch>
            <a:fillRect/>
          </a:stretch>
        </p:blipFill>
        <p:spPr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9436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C9D524-C5E6-87E2-A144-5CCA1F7C1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 bonnes questions à poser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207348-0570-3E47-79AC-80457EEB1B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8" b="29181"/>
          <a:stretch>
            <a:fillRect/>
          </a:stretch>
        </p:blipFill>
        <p:spPr>
          <a:xfrm>
            <a:off x="4007812" y="649571"/>
            <a:ext cx="8017173" cy="59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71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A60E-FECB-3E36-7313-A0D56522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31" y="270364"/>
            <a:ext cx="11524648" cy="471365"/>
          </a:xfrm>
        </p:spPr>
        <p:txBody>
          <a:bodyPr/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50" err="1">
                <a:solidFill>
                  <a:srgbClr val="0070C0"/>
                </a:solidFill>
                <a:latin typeface="Calibri"/>
              </a:rPr>
              <a:t>Sécurité au cabinet de médecine générale : un risque rare mais réel </a:t>
            </a:r>
            <a:endParaRPr lang="en-US" sz="2800">
              <a:solidFill>
                <a:srgbClr val="0070C0"/>
              </a:solidFill>
              <a:ea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D5A85-591C-5649-BD42-DC93F29F2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3677" y="854705"/>
            <a:ext cx="11524647" cy="512076"/>
          </a:xfr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ea typeface="+mn-lt"/>
                <a:cs typeface="+mn-lt"/>
              </a:rPr>
              <a:t>1,5 milliard de voyageurs internationaux et toujours des épidémies et de nouvelles flambées</a:t>
            </a:r>
            <a:endParaRPr lang="en-US" sz="2400" dirty="0">
              <a:ea typeface="Calibri"/>
              <a:cs typeface="Calibri"/>
            </a:endParaRPr>
          </a:p>
        </p:txBody>
      </p:sp>
      <p:pic>
        <p:nvPicPr>
          <p:cNvPr id="5" name="Picture 4" descr="A graph with numbers and text&#10;&#10;AI-generated content may be incorrect.">
            <a:extLst>
              <a:ext uri="{FF2B5EF4-FFF2-40B4-BE49-F238E27FC236}">
                <a16:creationId xmlns:a16="http://schemas.microsoft.com/office/drawing/2014/main" id="{5E48407C-C733-07C6-8AEC-D44EBFEBC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72" y="1460739"/>
            <a:ext cx="4695167" cy="4770408"/>
          </a:xfrm>
          <a:prstGeom prst="rect">
            <a:avLst/>
          </a:prstGeom>
        </p:spPr>
      </p:pic>
      <p:pic>
        <p:nvPicPr>
          <p:cNvPr id="6" name="Picture 5" descr="A map of the world with red and blue dots and lines&#10;&#10;AI-generated content may be incorrect.">
            <a:extLst>
              <a:ext uri="{FF2B5EF4-FFF2-40B4-BE49-F238E27FC236}">
                <a16:creationId xmlns:a16="http://schemas.microsoft.com/office/drawing/2014/main" id="{5A69999F-52B8-9B77-4092-DB35CE453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674" y="1360805"/>
            <a:ext cx="5730032" cy="3522453"/>
          </a:xfrm>
          <a:prstGeom prst="rect">
            <a:avLst/>
          </a:prstGeom>
        </p:spPr>
      </p:pic>
      <p:pic>
        <p:nvPicPr>
          <p:cNvPr id="4" name="Image 3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56E0B132-3131-590E-5105-6696E329D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593" y="5195721"/>
            <a:ext cx="6449761" cy="91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51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FED394-EE79-372A-51BB-CD2CB6207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6" y="184101"/>
            <a:ext cx="11524648" cy="485743"/>
          </a:xfrm>
        </p:spPr>
        <p:txBody>
          <a:bodyPr/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err="1">
                <a:solidFill>
                  <a:srgbClr val="0070C0"/>
                </a:solidFill>
                <a:latin typeface="Calibri"/>
              </a:rPr>
              <a:t>Sécurité au cabinet de médecine générale : identification du risque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4EE589-A38B-84E0-6985-7363D4A45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045" y="763396"/>
            <a:ext cx="11524647" cy="483321"/>
          </a:xfrm>
          <a:solidFill>
            <a:schemeClr val="tx2">
              <a:lumMod val="25000"/>
              <a:lumOff val="75000"/>
            </a:schemeClr>
          </a:solidFill>
        </p:spPr>
        <p:txBody>
          <a:bodyPr/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ea typeface="Calibri"/>
                <a:cs typeface="Calibri"/>
              </a:rPr>
              <a:t>    Symptômes + risque + exposition </a:t>
            </a:r>
            <a:endParaRPr lang="fr-FR"/>
          </a:p>
        </p:txBody>
      </p:sp>
      <p:sp>
        <p:nvSpPr>
          <p:cNvPr id="192" name="ZoneTexte 191">
            <a:extLst>
              <a:ext uri="{FF2B5EF4-FFF2-40B4-BE49-F238E27FC236}">
                <a16:creationId xmlns:a16="http://schemas.microsoft.com/office/drawing/2014/main" id="{447AB7A9-34AD-7BDE-D64A-4C123024C07B}"/>
              </a:ext>
            </a:extLst>
          </p:cNvPr>
          <p:cNvSpPr txBox="1"/>
          <p:nvPr/>
        </p:nvSpPr>
        <p:spPr>
          <a:xfrm>
            <a:off x="87119" y="3407648"/>
            <a:ext cx="2078935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err="1">
                <a:ea typeface="Calibri"/>
                <a:cs typeface="Calibri"/>
              </a:rPr>
              <a:t>Fièvre &gt; 38°</a:t>
            </a:r>
            <a:endParaRPr lang="en-US" sz="3556"/>
          </a:p>
        </p:txBody>
      </p:sp>
      <p:sp>
        <p:nvSpPr>
          <p:cNvPr id="193" name="Flèche : droite 192">
            <a:extLst>
              <a:ext uri="{FF2B5EF4-FFF2-40B4-BE49-F238E27FC236}">
                <a16:creationId xmlns:a16="http://schemas.microsoft.com/office/drawing/2014/main" id="{AAD14696-33AD-466C-EC79-0D8A0F124A63}"/>
              </a:ext>
            </a:extLst>
          </p:cNvPr>
          <p:cNvSpPr/>
          <p:nvPr/>
        </p:nvSpPr>
        <p:spPr>
          <a:xfrm>
            <a:off x="2169951" y="3429269"/>
            <a:ext cx="747157" cy="51212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3556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7EBE1E7-8CA0-9BC1-4C53-C46ED177BF3F}"/>
              </a:ext>
            </a:extLst>
          </p:cNvPr>
          <p:cNvSpPr txBox="1"/>
          <p:nvPr/>
        </p:nvSpPr>
        <p:spPr>
          <a:xfrm>
            <a:off x="2923718" y="3063198"/>
            <a:ext cx="2078935" cy="12311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err="1">
                <a:ea typeface="+mn-lt"/>
                <a:cs typeface="+mn-lt"/>
              </a:rPr>
              <a:t>Le patient revient-il d'un voyage ?</a:t>
            </a:r>
            <a:endParaRPr lang="en-US" sz="3556">
              <a:ea typeface="+mn-lt"/>
              <a:cs typeface="+mn-lt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6ED156C-2DAD-4A62-BBC0-B893BC90CFBC}"/>
              </a:ext>
            </a:extLst>
          </p:cNvPr>
          <p:cNvSpPr txBox="1"/>
          <p:nvPr/>
        </p:nvSpPr>
        <p:spPr>
          <a:xfrm>
            <a:off x="2914215" y="1763891"/>
            <a:ext cx="2067012" cy="8617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err="1">
                <a:ea typeface="+mn-lt"/>
                <a:cs typeface="+mn-lt"/>
              </a:rPr>
              <a:t>Arabie saoudite / </a:t>
            </a:r>
            <a:endParaRPr lang="en-US" sz="3556"/>
          </a:p>
          <a:p>
            <a:pPr algn="ctr"/>
            <a:r>
              <a:rPr lang="en-US" sz="1600">
                <a:ea typeface="+mn-lt"/>
                <a:cs typeface="+mn-lt"/>
              </a:rPr>
              <a:t>Péninsule arabique</a:t>
            </a:r>
            <a:endParaRPr lang="en-US" sz="3556" err="1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D01955-126F-6ADF-E97F-23D9DA03EF36}"/>
              </a:ext>
            </a:extLst>
          </p:cNvPr>
          <p:cNvSpPr txBox="1"/>
          <p:nvPr/>
        </p:nvSpPr>
        <p:spPr>
          <a:xfrm>
            <a:off x="5442016" y="1732553"/>
            <a:ext cx="2350773" cy="1231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>
                <a:ea typeface="+mn-lt"/>
                <a:cs typeface="+mn-lt"/>
              </a:rPr>
              <a:t>Le patient est-il rentré il y a &lt; 14 j ?</a:t>
            </a:r>
            <a:endParaRPr lang="en-US" sz="3556">
              <a:ea typeface="+mn-lt"/>
              <a:cs typeface="+mn-lt"/>
            </a:endParaRPr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C3A1B65D-A764-D49A-27AE-FAD6D647AC6E}"/>
              </a:ext>
            </a:extLst>
          </p:cNvPr>
          <p:cNvSpPr/>
          <p:nvPr/>
        </p:nvSpPr>
        <p:spPr>
          <a:xfrm>
            <a:off x="7304984" y="3501158"/>
            <a:ext cx="725992" cy="512121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3556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EEA21D6-B479-390C-80A0-7D681A287BAE}"/>
              </a:ext>
            </a:extLst>
          </p:cNvPr>
          <p:cNvSpPr txBox="1"/>
          <p:nvPr/>
        </p:nvSpPr>
        <p:spPr>
          <a:xfrm>
            <a:off x="8166537" y="1246843"/>
            <a:ext cx="3921229" cy="24620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67">
                <a:ea typeface="+mn-lt"/>
                <a:cs typeface="+mn-lt"/>
              </a:rPr>
              <a:t>Le patient a eu un contact avec : </a:t>
            </a:r>
            <a:endParaRPr lang="en-US" sz="2267">
              <a:ea typeface="+mn-lt"/>
              <a:cs typeface="+mn-lt"/>
            </a:endParaRPr>
          </a:p>
          <a:p>
            <a:pPr marL="380990" indent="-380990">
              <a:buFont typeface="Arial"/>
              <a:buChar char="•"/>
            </a:pPr>
            <a:r>
              <a:rPr lang="fr-FR" sz="2133" err="1">
                <a:ea typeface="+mn-lt"/>
                <a:cs typeface="+mn-lt"/>
              </a:rPr>
              <a:t>hôpital </a:t>
            </a:r>
            <a:endParaRPr lang="fr-FR" sz="2133">
              <a:ea typeface="Calibri"/>
              <a:cs typeface="Calibri"/>
            </a:endParaRPr>
          </a:p>
          <a:p>
            <a:pPr marL="380990" indent="-380990">
              <a:buFont typeface="Arial"/>
              <a:buChar char="•"/>
            </a:pPr>
            <a:r>
              <a:rPr lang="fr-FR" sz="2133" err="1">
                <a:ea typeface="+mn-lt"/>
                <a:cs typeface="+mn-lt"/>
              </a:rPr>
              <a:t>cas symptomatique </a:t>
            </a:r>
            <a:endParaRPr lang="fr-FR" sz="2133">
              <a:ea typeface="Calibri"/>
              <a:cs typeface="Calibri"/>
            </a:endParaRPr>
          </a:p>
          <a:p>
            <a:pPr marL="380990" indent="-380990">
              <a:buFont typeface="Arial"/>
              <a:buChar char="•"/>
            </a:pPr>
            <a:r>
              <a:rPr lang="fr-FR" sz="2133" err="1">
                <a:ea typeface="+mn-lt"/>
                <a:cs typeface="+mn-lt"/>
              </a:rPr>
              <a:t>camélidés / produits (urine, viande crue, lait non pasteurisé) </a:t>
            </a:r>
            <a:endParaRPr lang="fr-FR" sz="24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417AEE6-3D97-33CF-74BA-87A5C88A71DB}"/>
              </a:ext>
            </a:extLst>
          </p:cNvPr>
          <p:cNvSpPr txBox="1"/>
          <p:nvPr/>
        </p:nvSpPr>
        <p:spPr>
          <a:xfrm>
            <a:off x="4965965" y="2009416"/>
            <a:ext cx="464132" cy="6976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733" b="1">
                <a:solidFill>
                  <a:schemeClr val="accent2"/>
                </a:solidFill>
                <a:ea typeface="Calibri"/>
                <a:cs typeface="Calibri"/>
              </a:rPr>
              <a:t>+</a:t>
            </a:r>
            <a:endParaRPr lang="fr-FR" sz="3733" b="1">
              <a:solidFill>
                <a:schemeClr val="accent2"/>
              </a:solidFill>
            </a:endParaRPr>
          </a:p>
        </p:txBody>
      </p:sp>
      <p:sp>
        <p:nvSpPr>
          <p:cNvPr id="9" name="ZoneTexte 5">
            <a:extLst>
              <a:ext uri="{FF2B5EF4-FFF2-40B4-BE49-F238E27FC236}">
                <a16:creationId xmlns:a16="http://schemas.microsoft.com/office/drawing/2014/main" id="{4903E849-CAE0-192A-14C8-8A225A445EB8}"/>
              </a:ext>
            </a:extLst>
          </p:cNvPr>
          <p:cNvSpPr txBox="1"/>
          <p:nvPr/>
        </p:nvSpPr>
        <p:spPr>
          <a:xfrm>
            <a:off x="2901755" y="4741921"/>
            <a:ext cx="2081389" cy="12311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RDC – </a:t>
            </a:r>
            <a:r>
              <a:rPr lang="en-US" sz="1800" dirty="0" err="1"/>
              <a:t>Ituri</a:t>
            </a:r>
            <a:r>
              <a:rPr lang="en-US" sz="1800" dirty="0"/>
              <a:t>/Nord-Kivu</a:t>
            </a:r>
            <a:endParaRPr lang="en-US" sz="1800" dirty="0">
              <a:ea typeface="Calibri"/>
              <a:cs typeface="Calibri"/>
            </a:endParaRPr>
          </a:p>
          <a:p>
            <a:pPr algn="ctr"/>
            <a:r>
              <a:rPr lang="en-US" sz="1800" dirty="0">
                <a:ea typeface="Calibri"/>
                <a:cs typeface="Calibri"/>
              </a:rPr>
              <a:t>= transmission locale</a:t>
            </a:r>
          </a:p>
        </p:txBody>
      </p:sp>
      <p:sp>
        <p:nvSpPr>
          <p:cNvPr id="17" name="ZoneTexte 7">
            <a:extLst>
              <a:ext uri="{FF2B5EF4-FFF2-40B4-BE49-F238E27FC236}">
                <a16:creationId xmlns:a16="http://schemas.microsoft.com/office/drawing/2014/main" id="{563C02DA-953F-FE10-3533-714D264A7D0F}"/>
              </a:ext>
            </a:extLst>
          </p:cNvPr>
          <p:cNvSpPr txBox="1"/>
          <p:nvPr/>
        </p:nvSpPr>
        <p:spPr>
          <a:xfrm>
            <a:off x="5616462" y="4494923"/>
            <a:ext cx="2350773" cy="1231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>
                <a:ea typeface="+mn-lt"/>
                <a:cs typeface="+mn-lt"/>
              </a:rPr>
              <a:t>Le patient est-il rentré il y a &lt; 21 j ?</a:t>
            </a:r>
            <a:endParaRPr lang="en-US" sz="3556">
              <a:ea typeface="+mn-lt"/>
              <a:cs typeface="+mn-lt"/>
            </a:endParaRPr>
          </a:p>
        </p:txBody>
      </p:sp>
      <p:sp>
        <p:nvSpPr>
          <p:cNvPr id="23" name="ZoneTexte 13">
            <a:extLst>
              <a:ext uri="{FF2B5EF4-FFF2-40B4-BE49-F238E27FC236}">
                <a16:creationId xmlns:a16="http://schemas.microsoft.com/office/drawing/2014/main" id="{94186E0D-383D-6EE4-FDF1-E04D4DEA6DFF}"/>
              </a:ext>
            </a:extLst>
          </p:cNvPr>
          <p:cNvSpPr txBox="1"/>
          <p:nvPr/>
        </p:nvSpPr>
        <p:spPr>
          <a:xfrm>
            <a:off x="8166537" y="3896480"/>
            <a:ext cx="3923883" cy="28315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67">
                <a:ea typeface="+mn-lt"/>
                <a:cs typeface="+mn-lt"/>
              </a:rPr>
              <a:t>Le patient a eu un contact avec une personne chez qui une infection est suspectée ou confirmée : </a:t>
            </a:r>
            <a:endParaRPr lang="en-US" sz="2267">
              <a:ea typeface="Calibri"/>
              <a:cs typeface="Calibri"/>
            </a:endParaRPr>
          </a:p>
          <a:p>
            <a:pPr marL="380990" indent="-380990">
              <a:buFont typeface="Arial"/>
              <a:buChar char="•"/>
            </a:pPr>
            <a:r>
              <a:rPr lang="fr-FR" sz="2133" err="1">
                <a:ea typeface="+mn-lt"/>
                <a:cs typeface="+mn-lt"/>
              </a:rPr>
              <a:t>Cohabitation </a:t>
            </a:r>
            <a:endParaRPr lang="fr-FR" sz="2133">
              <a:ea typeface="Calibri"/>
              <a:cs typeface="Calibri"/>
            </a:endParaRPr>
          </a:p>
          <a:p>
            <a:pPr marL="380990" indent="-380990">
              <a:buFont typeface="Arial"/>
              <a:buChar char="•"/>
            </a:pPr>
            <a:r>
              <a:rPr lang="fr-FR" sz="2133" err="1">
                <a:ea typeface="+mn-lt"/>
                <a:cs typeface="+mn-lt"/>
              </a:rPr>
              <a:t>Prodiguer des soins </a:t>
            </a:r>
            <a:endParaRPr lang="fr-FR" sz="2133">
              <a:ea typeface="Calibri"/>
              <a:cs typeface="Calibri"/>
            </a:endParaRPr>
          </a:p>
          <a:p>
            <a:pPr marL="380990" indent="-380990">
              <a:buFont typeface="Arial"/>
              <a:buChar char="•"/>
            </a:pPr>
            <a:r>
              <a:rPr lang="fr-FR" sz="2133">
                <a:ea typeface="+mn-lt"/>
                <a:cs typeface="+mn-lt"/>
              </a:rPr>
              <a:t>Contact avec des liquides biologiques</a:t>
            </a:r>
            <a:endParaRPr lang="fr-FR" sz="2133">
              <a:ea typeface="Calibri"/>
              <a:cs typeface="Calibri"/>
            </a:endParaRPr>
          </a:p>
        </p:txBody>
      </p:sp>
      <p:sp>
        <p:nvSpPr>
          <p:cNvPr id="24" name="ZoneTexte 14">
            <a:extLst>
              <a:ext uri="{FF2B5EF4-FFF2-40B4-BE49-F238E27FC236}">
                <a16:creationId xmlns:a16="http://schemas.microsoft.com/office/drawing/2014/main" id="{D0C836D7-5FBC-ED22-954A-06D016CC5E2F}"/>
              </a:ext>
            </a:extLst>
          </p:cNvPr>
          <p:cNvSpPr txBox="1"/>
          <p:nvPr/>
        </p:nvSpPr>
        <p:spPr>
          <a:xfrm>
            <a:off x="5052228" y="4726736"/>
            <a:ext cx="464132" cy="6976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733" b="1">
                <a:solidFill>
                  <a:schemeClr val="accent2"/>
                </a:solidFill>
                <a:ea typeface="Calibri"/>
                <a:cs typeface="Calibri"/>
              </a:rPr>
              <a:t>+</a:t>
            </a:r>
            <a:endParaRPr lang="fr-FR" sz="3733" b="1">
              <a:solidFill>
                <a:schemeClr val="accent2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8E955B6-057C-FAAD-EFFA-4ED429C87F87}"/>
              </a:ext>
            </a:extLst>
          </p:cNvPr>
          <p:cNvSpPr txBox="1"/>
          <p:nvPr/>
        </p:nvSpPr>
        <p:spPr>
          <a:xfrm>
            <a:off x="185924" y="1391960"/>
            <a:ext cx="188741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Au cabinet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053C57F-74B5-311A-CD3C-0AC48A301CF1}"/>
              </a:ext>
            </a:extLst>
          </p:cNvPr>
          <p:cNvSpPr txBox="1"/>
          <p:nvPr/>
        </p:nvSpPr>
        <p:spPr>
          <a:xfrm>
            <a:off x="185924" y="5448273"/>
            <a:ext cx="235633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 err="1"/>
              <a:t>Au domicile du patient</a:t>
            </a:r>
          </a:p>
        </p:txBody>
      </p:sp>
      <p:sp>
        <p:nvSpPr>
          <p:cNvPr id="11" name="ZoneTexte 3">
            <a:extLst>
              <a:ext uri="{FF2B5EF4-FFF2-40B4-BE49-F238E27FC236}">
                <a16:creationId xmlns:a16="http://schemas.microsoft.com/office/drawing/2014/main" id="{96CF7368-AD6B-4A8C-52EE-4B9D9952DF9C}"/>
              </a:ext>
            </a:extLst>
          </p:cNvPr>
          <p:cNvSpPr txBox="1"/>
          <p:nvPr/>
        </p:nvSpPr>
        <p:spPr>
          <a:xfrm>
            <a:off x="5415032" y="869563"/>
            <a:ext cx="4660026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+ Questions complémentaires : antipaludique, vaccination, ...</a:t>
            </a:r>
          </a:p>
        </p:txBody>
      </p:sp>
    </p:spTree>
    <p:extLst>
      <p:ext uri="{BB962C8B-B14F-4D97-AF65-F5344CB8AC3E}">
        <p14:creationId xmlns:p14="http://schemas.microsoft.com/office/powerpoint/2010/main" val="3920790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6BA881-2BD0-5131-4CB9-86D309EC3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6" y="284742"/>
            <a:ext cx="11524648" cy="471365"/>
          </a:xfrm>
        </p:spPr>
        <p:txBody>
          <a:bodyPr/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aseline="0" err="1">
                <a:solidFill>
                  <a:srgbClr val="0070C0"/>
                </a:solidFill>
                <a:latin typeface="Calibri"/>
              </a:rPr>
              <a:t>Sécurité au cabinet de médecine générale : évaluation du risque</a:t>
            </a:r>
            <a:endParaRPr lang="en-US" sz="3200" err="1">
              <a:solidFill>
                <a:srgbClr val="0070C0"/>
              </a:solidFill>
              <a:ea typeface="Calibri"/>
              <a:cs typeface="Calibri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4781D4-EA1E-3C99-AC62-D2B7D630B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3676" y="897836"/>
            <a:ext cx="11510269" cy="468944"/>
          </a:xfrm>
          <a:solidFill>
            <a:schemeClr val="tx2">
              <a:lumMod val="25000"/>
              <a:lumOff val="75000"/>
            </a:schemeClr>
          </a:solidFill>
        </p:spPr>
        <p:txBody>
          <a:bodyPr/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>
                <a:ea typeface="Calibri"/>
                <a:cs typeface="Calibri"/>
              </a:rPr>
              <a:t>Comment, quand et combien de temps le patient est-il contagieux ?</a:t>
            </a:r>
            <a:endParaRPr lang="en-US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7B4CA2C-0E19-A66D-64BD-AEEC5AEC9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297866"/>
              </p:ext>
            </p:extLst>
          </p:nvPr>
        </p:nvGraphicFramePr>
        <p:xfrm>
          <a:off x="339587" y="1629641"/>
          <a:ext cx="11505758" cy="329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477">
                  <a:extLst>
                    <a:ext uri="{9D8B030D-6E8A-4147-A177-3AD203B41FA5}">
                      <a16:colId xmlns:a16="http://schemas.microsoft.com/office/drawing/2014/main" val="4273912463"/>
                    </a:ext>
                  </a:extLst>
                </a:gridCol>
                <a:gridCol w="4239356">
                  <a:extLst>
                    <a:ext uri="{9D8B030D-6E8A-4147-A177-3AD203B41FA5}">
                      <a16:colId xmlns:a16="http://schemas.microsoft.com/office/drawing/2014/main" val="1112497045"/>
                    </a:ext>
                  </a:extLst>
                </a:gridCol>
                <a:gridCol w="4731925">
                  <a:extLst>
                    <a:ext uri="{9D8B030D-6E8A-4147-A177-3AD203B41FA5}">
                      <a16:colId xmlns:a16="http://schemas.microsoft.com/office/drawing/2014/main" val="637577320"/>
                    </a:ext>
                  </a:extLst>
                </a:gridCol>
              </a:tblGrid>
              <a:tr h="441024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/>
                        <a:t>Ebola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MERS-CoV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23605463"/>
                  </a:ext>
                </a:extLst>
              </a:tr>
              <a:tr h="73871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1800" b="0" i="0" u="none" strike="noStrike" baseline="0" noProof="0" dirty="0" err="1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Durée de contagiosité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0" i="0" u="none" strike="noStrike" baseline="0" noProof="0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Début des symptômes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0" i="0" u="none" strike="noStrike" baseline="0" noProof="0" dirty="0" err="1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Probablement 1 à 2 j avant le début des symptômes mais surtout au début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42244162"/>
                  </a:ext>
                </a:extLst>
              </a:tr>
              <a:tr h="105845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800" err="1"/>
                        <a:t>Exposition</a:t>
                      </a:r>
                      <a:endParaRPr lang="fr-FR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800" b="0" i="0" u="none" strike="noStrike" baseline="0" noProof="0" dirty="0" err="1">
                          <a:solidFill>
                            <a:srgbClr val="262626"/>
                          </a:solidFill>
                        </a:rPr>
                        <a:t>Liquides biologiques (sang, salive, urine, sécrétions respi., etc.)</a:t>
                      </a:r>
                      <a:endParaRPr lang="en-US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1800" dirty="0" err="1"/>
                        <a:t>Salive, sécrétions respiratoires</a:t>
                      </a:r>
                      <a:endParaRPr lang="fr-FR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27500654"/>
                  </a:ext>
                </a:extLst>
              </a:tr>
              <a:tr h="105845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800" err="1"/>
                        <a:t>Voies de transmission</a:t>
                      </a:r>
                      <a:endParaRPr lang="fr-FR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1" i="0" u="none" strike="noStrike" baseline="0" noProof="0">
                          <a:solidFill>
                            <a:schemeClr val="accent1">
                              <a:lumMod val="76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Contact direct =&gt; contact indirect 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0" i="0" u="none" strike="noStrike" baseline="0" noProof="0" dirty="0" err="1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</a:rPr>
                        <a:t>Gouttelettes =&gt; via aérosols lors de la production d'aérosols</a:t>
                      </a:r>
                      <a:endParaRPr lang="fr-FR" sz="1800" b="0" i="0" u="none" strike="noStrike" baseline="0" noProof="0" dirty="0">
                        <a:solidFill>
                          <a:srgbClr val="262626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i="0" u="none" strike="noStrike" kern="1200" baseline="0" noProof="0" dirty="0" err="1">
                          <a:solidFill>
                            <a:schemeClr val="accent1">
                              <a:lumMod val="76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Gouttelettes =&gt; via aérosols lors de la production d'aérosols</a:t>
                      </a:r>
                      <a:endParaRPr lang="fr-FR" dirty="0"/>
                    </a:p>
                    <a:p>
                      <a:pPr lvl="0" algn="ctr">
                        <a:buNone/>
                      </a:pPr>
                      <a:r>
                        <a:rPr lang="fr-FR" sz="1800" dirty="0"/>
                        <a:t>Contact direct et indirect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59580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189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E6A3F-00A1-AABA-1B3C-BAC40A367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AFF2A7-FD99-DE1D-8321-8A11E0DEB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6" y="270364"/>
            <a:ext cx="11524648" cy="471365"/>
          </a:xfrm>
        </p:spPr>
        <p:txBody>
          <a:bodyPr/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50">
                <a:solidFill>
                  <a:srgbClr val="0070C0"/>
                </a:solidFill>
                <a:ea typeface="+mj-lt"/>
                <a:cs typeface="+mj-lt"/>
              </a:rPr>
              <a:t>  Sécurité au cabinet de médecine générale : équipements de protection individuelle</a:t>
            </a:r>
            <a:endParaRPr lang="en-US" sz="2650">
              <a:solidFill>
                <a:srgbClr val="0070C0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2A9487-5D32-9033-C7E4-099503A60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3677" y="825950"/>
            <a:ext cx="11524647" cy="483321"/>
          </a:xfrm>
          <a:solidFill>
            <a:schemeClr val="tx2">
              <a:lumMod val="25000"/>
              <a:lumOff val="75000"/>
            </a:schemeClr>
          </a:solidFill>
        </p:spPr>
        <p:txBody>
          <a:bodyPr/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err="1">
                <a:ea typeface="Calibri"/>
                <a:cs typeface="Calibri"/>
              </a:rPr>
              <a:t>Adaptation selon l'organisation, le local, la contagiosité, l'exposition</a:t>
            </a:r>
            <a:endParaRPr lang="fr-FR" sz="2400" dirty="0">
              <a:ea typeface="Calibri"/>
              <a:cs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69C31F7-0B89-0BC3-F0CB-1F7AC0E340EF}"/>
              </a:ext>
            </a:extLst>
          </p:cNvPr>
          <p:cNvSpPr txBox="1"/>
          <p:nvPr/>
        </p:nvSpPr>
        <p:spPr>
          <a:xfrm>
            <a:off x="4235520" y="1474824"/>
            <a:ext cx="7397798" cy="3570208"/>
          </a:xfrm>
          <a:prstGeom prst="rect">
            <a:avLst/>
          </a:prstGeom>
          <a:solidFill>
            <a:srgbClr val="4492A6">
              <a:alpha val="82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 err="1">
                <a:ea typeface="Calibri"/>
                <a:cs typeface="Calibri"/>
              </a:rPr>
              <a:t>Personnel soignant</a:t>
            </a:r>
            <a:endParaRPr lang="en-US" sz="2000" dirty="0"/>
          </a:p>
          <a:p>
            <a:r>
              <a:rPr lang="fr-FR" sz="2000" dirty="0" err="1">
                <a:ea typeface="Calibri"/>
                <a:cs typeface="Calibri"/>
              </a:rPr>
              <a:t>Distance : &gt; 1-1,5 m</a:t>
            </a:r>
          </a:p>
          <a:p>
            <a:endParaRPr lang="fr-FR" sz="2000" dirty="0">
              <a:ea typeface="Calibri"/>
              <a:cs typeface="Calibri"/>
            </a:endParaRPr>
          </a:p>
          <a:p>
            <a:r>
              <a:rPr lang="fr-FR" sz="2000" dirty="0">
                <a:ea typeface="Calibri"/>
                <a:cs typeface="Calibri"/>
              </a:rPr>
              <a:t>Masque FFP2 surtout en cas de toux</a:t>
            </a:r>
          </a:p>
          <a:p>
            <a:r>
              <a:rPr lang="fr-FR" sz="2000" dirty="0" err="1">
                <a:ea typeface="Calibri"/>
                <a:cs typeface="Calibri"/>
              </a:rPr>
              <a:t>Préférer ne pas faire d'examen clinique mais si nécessaire :</a:t>
            </a:r>
            <a:endParaRPr lang="fr-FR" sz="2000" dirty="0"/>
          </a:p>
          <a:p>
            <a:endParaRPr lang="fr-FR" sz="2800" dirty="0">
              <a:ea typeface="Calibri"/>
              <a:cs typeface="Calibri"/>
            </a:endParaRPr>
          </a:p>
          <a:p>
            <a:endParaRPr lang="fr-FR" sz="2800" dirty="0">
              <a:ea typeface="Calibri"/>
              <a:cs typeface="Calibri"/>
            </a:endParaRPr>
          </a:p>
          <a:p>
            <a:endParaRPr lang="fr-FR" sz="2800" dirty="0">
              <a:ea typeface="Calibri"/>
              <a:cs typeface="Calibri"/>
            </a:endParaRPr>
          </a:p>
          <a:p>
            <a:r>
              <a:rPr lang="fr-FR" sz="2000" i="1" dirty="0" err="1">
                <a:ea typeface="Calibri"/>
                <a:cs typeface="Calibri"/>
              </a:rPr>
              <a:t>Visite à domicile : masque, gants, surblouse, lunettes dans un sac poubelle.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78D083F-7067-A89B-E3BA-1D58D7C8F06E}"/>
              </a:ext>
            </a:extLst>
          </p:cNvPr>
          <p:cNvSpPr txBox="1"/>
          <p:nvPr/>
        </p:nvSpPr>
        <p:spPr>
          <a:xfrm>
            <a:off x="334067" y="1533747"/>
            <a:ext cx="3663672" cy="27563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 err="1">
                <a:ea typeface="Calibri"/>
                <a:cs typeface="Calibri"/>
              </a:rPr>
              <a:t>Patient</a:t>
            </a:r>
            <a:endParaRPr lang="fr-FR" sz="2400" dirty="0">
              <a:ea typeface="Calibri"/>
              <a:cs typeface="Calibri"/>
            </a:endParaRPr>
          </a:p>
          <a:p>
            <a:pPr algn="ctr"/>
            <a:r>
              <a:rPr lang="fr-FR" sz="2400" dirty="0" err="1">
                <a:ea typeface="Calibri"/>
                <a:cs typeface="Calibri"/>
              </a:rPr>
              <a:t>Masques buccaux et hygiène des mains</a:t>
            </a:r>
            <a:endParaRPr lang="fr-FR" sz="2400" dirty="0">
              <a:ea typeface="Calibri"/>
              <a:cs typeface="Calibri"/>
            </a:endParaRPr>
          </a:p>
          <a:p>
            <a:pPr algn="ctr"/>
            <a:endParaRPr lang="fr-FR" sz="2800">
              <a:ea typeface="Calibri"/>
              <a:cs typeface="Calibri"/>
            </a:endParaRPr>
          </a:p>
          <a:p>
            <a:pPr algn="ctr"/>
            <a:endParaRPr lang="fr-FR" sz="3556">
              <a:ea typeface="Calibri"/>
              <a:cs typeface="Calibri"/>
            </a:endParaRPr>
          </a:p>
          <a:p>
            <a:pPr algn="ctr"/>
            <a:endParaRPr lang="fr-FR" sz="3556">
              <a:ea typeface="Calibri"/>
              <a:cs typeface="Calibri"/>
            </a:endParaRPr>
          </a:p>
        </p:txBody>
      </p:sp>
      <p:pic>
        <p:nvPicPr>
          <p:cNvPr id="4" name="Image 3" descr="Une image contenant clipart, Police, Graphique, dessin&#10;&#10;Le contenu généré par l’IA peut être incorrect.">
            <a:extLst>
              <a:ext uri="{FF2B5EF4-FFF2-40B4-BE49-F238E27FC236}">
                <a16:creationId xmlns:a16="http://schemas.microsoft.com/office/drawing/2014/main" id="{E7A2A5ED-F28D-99C0-D371-F68CF942E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62" y="3089372"/>
            <a:ext cx="2346944" cy="927313"/>
          </a:xfrm>
          <a:prstGeom prst="rect">
            <a:avLst/>
          </a:prstGeom>
        </p:spPr>
      </p:pic>
      <p:pic>
        <p:nvPicPr>
          <p:cNvPr id="12" name="Image 11" descr="Une image contenant Police, Graphique, conception, typographie&#10;&#10;Le contenu généré par l’IA peut être incorrect.">
            <a:extLst>
              <a:ext uri="{FF2B5EF4-FFF2-40B4-BE49-F238E27FC236}">
                <a16:creationId xmlns:a16="http://schemas.microsoft.com/office/drawing/2014/main" id="{0EE4002D-D25F-8FA6-9EE9-8102649E7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870" y="3127555"/>
            <a:ext cx="6167222" cy="105162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CF74127-77A1-49F7-47B2-EF9A45119AD4}"/>
              </a:ext>
            </a:extLst>
          </p:cNvPr>
          <p:cNvSpPr txBox="1"/>
          <p:nvPr/>
        </p:nvSpPr>
        <p:spPr>
          <a:xfrm>
            <a:off x="307474" y="5641473"/>
            <a:ext cx="1152357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dirty="0" err="1"/>
              <a:t>Isolement du patient + matériel à usage unique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540037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36D2D-EC45-0934-FD57-C88B6C536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6" y="284742"/>
            <a:ext cx="11539025" cy="485742"/>
          </a:xfrm>
        </p:spPr>
        <p:txBody>
          <a:bodyPr/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baseline="0" err="1">
                <a:solidFill>
                  <a:srgbClr val="0070C0"/>
                </a:solidFill>
                <a:latin typeface="Calibri"/>
              </a:rPr>
              <a:t>Sécurité au cabinet de médecine générale : survie dans l'environnement</a:t>
            </a:r>
            <a:endParaRPr lang="en-US" sz="32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2AFC8-89F4-1063-B60D-BBE86AFC0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3677" y="840327"/>
            <a:ext cx="11524647" cy="454567"/>
          </a:xfrm>
          <a:solidFill>
            <a:schemeClr val="tx2">
              <a:lumMod val="25000"/>
              <a:lumOff val="75000"/>
            </a:schemeClr>
          </a:solidFill>
        </p:spPr>
        <p:txBody>
          <a:bodyPr/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>
                <a:ea typeface="Calibri"/>
                <a:cs typeface="Calibri"/>
              </a:rPr>
              <a:t>Désinfection et gestion des déchets</a:t>
            </a:r>
            <a:endParaRPr lang="en-US" sz="2400" dirty="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2781E1-343A-170E-1446-2B3283B0DFD3}"/>
              </a:ext>
            </a:extLst>
          </p:cNvPr>
          <p:cNvSpPr txBox="1"/>
          <p:nvPr/>
        </p:nvSpPr>
        <p:spPr>
          <a:xfrm>
            <a:off x="317311" y="1565422"/>
            <a:ext cx="6191610" cy="13542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ea typeface="Calibri"/>
                <a:cs typeface="Calibri"/>
              </a:rPr>
              <a:t>De quelques heures à quelques jours, selon les conditions environnementales (plus court sous UV) </a:t>
            </a:r>
          </a:p>
          <a:p>
            <a:r>
              <a:rPr lang="en-US" sz="2000" dirty="0">
                <a:ea typeface="Calibri"/>
                <a:cs typeface="Calibri"/>
              </a:rPr>
              <a:t>-&gt; en l'absence de liquides biologiques, la contamination de l'environnement est très faible</a:t>
            </a:r>
            <a:endParaRPr lang="en-US" sz="2000" dirty="0" err="1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30731-2218-6655-0392-22EDAE57FFB1}"/>
              </a:ext>
            </a:extLst>
          </p:cNvPr>
          <p:cNvSpPr txBox="1"/>
          <p:nvPr/>
        </p:nvSpPr>
        <p:spPr>
          <a:xfrm>
            <a:off x="6936967" y="1565422"/>
            <a:ext cx="4937722" cy="12311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ea typeface="+mn-lt"/>
                <a:cs typeface="+mn-lt"/>
              </a:rPr>
              <a:t>Virus enveloppé</a:t>
            </a:r>
          </a:p>
          <a:p>
            <a:r>
              <a:rPr lang="en-US" sz="2400">
                <a:ea typeface="+mn-lt"/>
                <a:cs typeface="+mn-lt"/>
              </a:rPr>
              <a:t>= sensible aux désinfectants</a:t>
            </a:r>
            <a:endParaRPr lang="en-US" sz="240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63860-BFF4-7075-D7FF-D9450B3934B6}"/>
              </a:ext>
            </a:extLst>
          </p:cNvPr>
          <p:cNvSpPr txBox="1"/>
          <p:nvPr/>
        </p:nvSpPr>
        <p:spPr>
          <a:xfrm>
            <a:off x="338553" y="3338754"/>
            <a:ext cx="11543991" cy="12311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a typeface="+mn-lt"/>
                <a:cs typeface="+mn-lt"/>
              </a:rPr>
              <a:t>Désinfectant virucide selon la norme NF EN 14476 </a:t>
            </a:r>
            <a:endParaRPr lang="en-US" sz="2400" dirty="0"/>
          </a:p>
          <a:p>
            <a:r>
              <a:rPr lang="en-US" sz="2400" dirty="0">
                <a:ea typeface="+mn-lt"/>
                <a:cs typeface="+mn-lt"/>
                <a:hlinkClick r:id="rId3"/>
              </a:rPr>
              <a:t>Eau de Javel à une concentration de 0,5 % de chlore actif, laisser agir 15 minutes</a:t>
            </a:r>
            <a:endParaRPr lang="en-US" dirty="0" err="1"/>
          </a:p>
          <a:p>
            <a:r>
              <a:rPr lang="en-US" sz="2400" dirty="0">
                <a:ea typeface="+mn-lt"/>
                <a:cs typeface="+mn-lt"/>
              </a:rPr>
              <a:t>-&gt; toutes les surfaces</a:t>
            </a:r>
            <a:endParaRPr lang="en-US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D73B030-B138-09CC-3E2C-B0F04FAAA56B}"/>
              </a:ext>
            </a:extLst>
          </p:cNvPr>
          <p:cNvSpPr txBox="1"/>
          <p:nvPr/>
        </p:nvSpPr>
        <p:spPr>
          <a:xfrm>
            <a:off x="360948" y="4879473"/>
            <a:ext cx="1145673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 err="1"/>
              <a:t>Déchets : double sac poubelle ou éventuellement conteneur à aiguilles (assez grand) -&gt; circuit de traitement des déchets</a:t>
            </a:r>
            <a:endParaRPr lang="fr-FR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844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3676" y="241610"/>
            <a:ext cx="11524648" cy="471365"/>
          </a:xfrm>
        </p:spPr>
        <p:txBody>
          <a:bodyPr/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err="1">
                <a:solidFill>
                  <a:srgbClr val="0070C0"/>
                </a:solidFill>
                <a:latin typeface="Calibri"/>
              </a:rPr>
              <a:t>Sécurité au cabinet de médecine générale : bonnes pratiques</a:t>
            </a:r>
            <a:endParaRPr lang="fr-FR" sz="320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400519" y="825949"/>
            <a:ext cx="11471173" cy="464908"/>
          </a:xfrm>
          <a:solidFill>
            <a:schemeClr val="tx2">
              <a:lumMod val="25000"/>
              <a:lumOff val="75000"/>
            </a:schemeClr>
          </a:solidFill>
        </p:spPr>
        <p:txBody>
          <a:bodyPr/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400" b="0" dirty="0" err="1">
                <a:solidFill>
                  <a:srgbClr val="000000"/>
                </a:solidFill>
                <a:ea typeface="Calibri"/>
                <a:cs typeface="Calibri"/>
              </a:rPr>
              <a:t>Précautions standard : pour tous, par tous, partout, toujours</a:t>
            </a:r>
            <a:endParaRPr lang="fr-FR" sz="24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434" y="1710946"/>
            <a:ext cx="11463100" cy="3077766"/>
          </a:xfrm>
          <a:prstGeom prst="rect">
            <a:avLst/>
          </a:prstGeom>
          <a:solidFill>
            <a:srgbClr val="0070C0"/>
          </a:solidFill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rgbClr val="FFFFFF"/>
                </a:solidFill>
              </a:rPr>
              <a:t>Hygiène des mains </a:t>
            </a:r>
            <a:endParaRPr lang="en-US" sz="240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Hygiène respiratoire (toux) </a:t>
            </a:r>
            <a:endParaRPr lang="en-US" sz="240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Gants : contact avec du sang ou des liquides biologiques </a:t>
            </a:r>
            <a:endParaRPr lang="fr-FR" sz="240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Masques/lunettes : selon l'exposition, la contagiosité, les voies de transmission</a:t>
            </a:r>
            <a:endParaRPr lang="en-US" sz="2400" err="1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Surblouse : surtout en cas de risque de contact avec des liquides biologiques </a:t>
            </a:r>
            <a:endParaRPr lang="en-US" sz="240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Utilisation d'un conteneur pour aiguilles et objets tranchants </a:t>
            </a:r>
            <a:endParaRPr lang="en-US" sz="240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Gestion des déchets </a:t>
            </a:r>
            <a:endParaRPr lang="en-US" sz="240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400" dirty="0" err="1">
                <a:solidFill>
                  <a:srgbClr val="FFFFFF"/>
                </a:solidFill>
                <a:ea typeface="+mn-lt"/>
                <a:cs typeface="+mn-lt"/>
              </a:rPr>
              <a:t>Hygiène de l'environnement</a:t>
            </a:r>
            <a:endParaRPr lang="en-US" sz="2400" dirty="0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9FFBBC-D0D5-338F-3787-5BBD3E097D64}"/>
              </a:ext>
            </a:extLst>
          </p:cNvPr>
          <p:cNvSpPr txBox="1"/>
          <p:nvPr/>
        </p:nvSpPr>
        <p:spPr>
          <a:xfrm>
            <a:off x="7124686" y="4493944"/>
            <a:ext cx="4733924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733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200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9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667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6401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4134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868" algn="l" defTabSz="1375467" rtl="0" eaLnBrk="1" latinLnBrk="0" hangingPunct="1"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ea typeface="Calibri"/>
                <a:cs typeface="Calibri"/>
              </a:rPr>
              <a:t>Communication : messages généraux pour les patients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82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00BC-34FA-03B2-23E1-784703F1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/>
              <a:t>Maladie</a:t>
            </a:r>
            <a:r>
              <a:rPr lang="en-US"/>
              <a:t> à virus Ebola (</a:t>
            </a:r>
            <a:r>
              <a:rPr lang="en-US" err="1"/>
              <a:t>Bundib</a:t>
            </a:r>
            <a:r>
              <a:rPr lang="en-US"/>
              <a:t>ugyo): </a:t>
            </a:r>
            <a:br>
              <a:rPr lang="en-US"/>
            </a:br>
            <a:r>
              <a:rPr lang="en-US"/>
              <a:t>points-</a:t>
            </a:r>
            <a:r>
              <a:rPr lang="en-US" err="1"/>
              <a:t>clés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41551-3831-1F00-7266-4DC46075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Probable </a:t>
            </a:r>
            <a:r>
              <a:rPr lang="en-US" err="1"/>
              <a:t>démarrage</a:t>
            </a:r>
            <a:r>
              <a:rPr lang="en-US"/>
              <a:t> de </a:t>
            </a:r>
            <a:r>
              <a:rPr lang="en-US" err="1"/>
              <a:t>l'épidémie</a:t>
            </a:r>
            <a:r>
              <a:rPr lang="en-US"/>
              <a:t> 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janvier</a:t>
            </a:r>
            <a:r>
              <a:rPr lang="en-US"/>
              <a:t>/ </a:t>
            </a:r>
            <a:r>
              <a:rPr lang="en-US" err="1"/>
              <a:t>février</a:t>
            </a:r>
            <a:endParaRPr lang="en-US"/>
          </a:p>
          <a:p>
            <a:r>
              <a:rPr lang="en-US" err="1"/>
              <a:t>Epicentre</a:t>
            </a:r>
            <a:r>
              <a:rPr lang="en-US"/>
              <a:t>: province </a:t>
            </a:r>
            <a:r>
              <a:rPr lang="en-US" err="1"/>
              <a:t>d'Ituri</a:t>
            </a:r>
            <a:r>
              <a:rPr lang="en-US"/>
              <a:t> au NE </a:t>
            </a:r>
            <a:r>
              <a:rPr lang="en-US" err="1"/>
              <a:t>en</a:t>
            </a:r>
            <a:r>
              <a:rPr lang="en-US"/>
              <a:t> RDC</a:t>
            </a:r>
          </a:p>
          <a:p>
            <a:r>
              <a:rPr lang="en-US"/>
              <a:t>Urgence de santé publique </a:t>
            </a:r>
            <a:r>
              <a:rPr lang="en-US" err="1"/>
              <a:t>déclarée</a:t>
            </a:r>
            <a:r>
              <a:rPr lang="en-US"/>
              <a:t> le 15 </a:t>
            </a:r>
            <a:r>
              <a:rPr lang="en-US" err="1"/>
              <a:t>mai</a:t>
            </a:r>
            <a:endParaRPr lang="en-US"/>
          </a:p>
          <a:p>
            <a:r>
              <a:rPr lang="en-US"/>
              <a:t>Transmission locale </a:t>
            </a:r>
            <a:r>
              <a:rPr lang="en-US" err="1"/>
              <a:t>rapidement</a:t>
            </a:r>
            <a:r>
              <a:rPr lang="en-US"/>
              <a:t> </a:t>
            </a:r>
            <a:r>
              <a:rPr lang="en-US" err="1"/>
              <a:t>documentée</a:t>
            </a:r>
            <a:r>
              <a:rPr lang="en-US"/>
              <a:t> dans </a:t>
            </a:r>
            <a:r>
              <a:rPr lang="en-US" err="1"/>
              <a:t>plusieurs</a:t>
            </a:r>
            <a:r>
              <a:rPr lang="en-US"/>
              <a:t> zones de santé du NE de la RDC</a:t>
            </a:r>
          </a:p>
          <a:p>
            <a:r>
              <a:rPr lang="en-US"/>
              <a:t>Cas </a:t>
            </a:r>
            <a:r>
              <a:rPr lang="en-US" err="1"/>
              <a:t>exportés</a:t>
            </a:r>
            <a:r>
              <a:rPr lang="en-US"/>
              <a:t> à Goma, au Sud-Kivu et </a:t>
            </a:r>
            <a:r>
              <a:rPr lang="en-US" err="1"/>
              <a:t>en</a:t>
            </a:r>
            <a:r>
              <a:rPr lang="en-US"/>
              <a:t> Kampala, </a:t>
            </a:r>
            <a:r>
              <a:rPr lang="en-US" err="1"/>
              <a:t>Ouganda</a:t>
            </a:r>
            <a:r>
              <a:rPr lang="en-US"/>
              <a:t> </a:t>
            </a:r>
            <a:r>
              <a:rPr lang="en-US" err="1"/>
              <a:t>mais</a:t>
            </a:r>
            <a:r>
              <a:rPr lang="en-US"/>
              <a:t> sans transmission locale </a:t>
            </a:r>
            <a:r>
              <a:rPr lang="en-US" err="1"/>
              <a:t>documentée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16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4"/>
          <p:cNvSpPr/>
          <p:nvPr/>
        </p:nvSpPr>
        <p:spPr>
          <a:xfrm>
            <a:off x="1492024" y="4938821"/>
            <a:ext cx="4583844" cy="1109331"/>
          </a:xfrm>
          <a:prstGeom prst="roundRect">
            <a:avLst>
              <a:gd name="adj" fmla="val 11898"/>
            </a:avLst>
          </a:prstGeom>
          <a:solidFill>
            <a:srgbClr val="FFFFFF"/>
          </a:solidFill>
          <a:ln w="9525">
            <a:solidFill>
              <a:srgbClr val="E7DAD3"/>
            </a:solidFill>
            <a:prstDash val="solid"/>
          </a:ln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hape 0"/>
          <p:cNvSpPr/>
          <p:nvPr/>
        </p:nvSpPr>
        <p:spPr>
          <a:xfrm>
            <a:off x="1246168" y="1"/>
            <a:ext cx="9695481" cy="6855300"/>
          </a:xfrm>
          <a:prstGeom prst="rect">
            <a:avLst/>
          </a:prstGeom>
          <a:ln/>
          <a:effectLst>
            <a:outerShdw blurRad="457200" dist="171450" dir="5400000" algn="bl" rotWithShape="0">
              <a:srgbClr val="2A4254">
                <a:alpha val="45000"/>
              </a:srgbClr>
            </a:outerShdw>
          </a:effectLst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9000"/>
          </a:blip>
          <a:stretch>
            <a:fillRect/>
          </a:stretch>
        </p:blipFill>
        <p:spPr>
          <a:xfrm rot="480000">
            <a:off x="9160813" y="-744362"/>
            <a:ext cx="2438825" cy="243882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495" y="277607"/>
            <a:ext cx="1207060" cy="38004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2900477" y="268970"/>
            <a:ext cx="12956" cy="397315"/>
          </a:xfrm>
          <a:prstGeom prst="roundRect">
            <a:avLst>
              <a:gd name="adj" fmla="val 49998"/>
            </a:avLst>
          </a:prstGeom>
          <a:solidFill>
            <a:srgbClr val="E7DAD3"/>
          </a:solidFill>
          <a:ln/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2980282" y="260333"/>
            <a:ext cx="397315" cy="397315"/>
          </a:xfrm>
          <a:prstGeom prst="roundRect">
            <a:avLst>
              <a:gd name="adj" fmla="val 28261"/>
            </a:avLst>
          </a:prstGeom>
          <a:solidFill>
            <a:srgbClr val="1FB89A"/>
          </a:solidFill>
          <a:ln/>
          <a:effectLst>
            <a:outerShdw blurRad="133350" dist="57150" dir="54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945733" y="242770"/>
            <a:ext cx="466413" cy="431864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ctr">
            <a:normAutofit/>
          </a:bodyPr>
          <a:lstStyle/>
          <a:p>
            <a:pPr algn="ctr" defTabSz="829178"/>
            <a:r>
              <a:rPr lang="en-US" sz="1814" b="1" dirty="0">
                <a:solidFill>
                  <a:srgbClr val="FFFFFF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1</a:t>
            </a:r>
            <a:endParaRPr lang="en-US" sz="181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3546495" y="188466"/>
            <a:ext cx="5316032" cy="305813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fontScale="70000" lnSpcReduction="20000"/>
          </a:bodyPr>
          <a:lstStyle/>
          <a:p>
            <a:pPr defTabSz="829178">
              <a:lnSpc>
                <a:spcPct val="103000"/>
              </a:lnSpc>
            </a:pPr>
            <a:r>
              <a:rPr lang="en-US" sz="1360" b="1" kern="0" spc="-14" dirty="0">
                <a:solidFill>
                  <a:srgbClr val="2A4254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Vous recevez un </a:t>
            </a:r>
            <a:r>
              <a:rPr lang="en-US" sz="1360" b="1" kern="0" spc="-14" dirty="0" err="1">
                <a:solidFill>
                  <a:srgbClr val="2A4254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appel</a:t>
            </a:r>
            <a:r>
              <a:rPr lang="en-US" sz="1360" b="1" kern="0" spc="-14" dirty="0">
                <a:solidFill>
                  <a:srgbClr val="2A4254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/ Un patient se </a:t>
            </a:r>
            <a:r>
              <a:rPr lang="en-US" sz="1360" b="1" kern="0" spc="-14" dirty="0" err="1">
                <a:solidFill>
                  <a:srgbClr val="2A4254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présente</a:t>
            </a:r>
            <a:r>
              <a:rPr lang="en-US" sz="1360" b="1" kern="0" spc="-14" dirty="0">
                <a:solidFill>
                  <a:srgbClr val="2A4254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au cabinet </a:t>
            </a:r>
          </a:p>
          <a:p>
            <a:pPr defTabSz="829178">
              <a:lnSpc>
                <a:spcPct val="103000"/>
              </a:lnSpc>
            </a:pPr>
            <a:r>
              <a:rPr lang="en-US" sz="1360" b="1" i="1" kern="0" spc="-14" dirty="0">
                <a:solidFill>
                  <a:srgbClr val="2A4254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Il a de la </a:t>
            </a:r>
            <a:r>
              <a:rPr lang="en-US" sz="1360" b="1" i="1" kern="0" spc="-14" dirty="0" err="1">
                <a:solidFill>
                  <a:srgbClr val="2A4254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fièvre</a:t>
            </a:r>
            <a:r>
              <a:rPr lang="en-US" sz="1360" b="1" i="1" kern="0" spc="-14" dirty="0">
                <a:solidFill>
                  <a:srgbClr val="2A4254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et </a:t>
            </a:r>
            <a:r>
              <a:rPr lang="en-US" sz="1360" b="1" i="1" kern="0" spc="-14" dirty="0" err="1">
                <a:solidFill>
                  <a:srgbClr val="2A4254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rentre</a:t>
            </a:r>
            <a:r>
              <a:rPr lang="en-US" sz="1360" b="1" i="1" kern="0" spc="-14" dirty="0">
                <a:solidFill>
                  <a:srgbClr val="2A4254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de voyage</a:t>
            </a:r>
            <a:endParaRPr lang="en-US" sz="136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3552590" y="453425"/>
            <a:ext cx="5588995" cy="287460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Autofit/>
          </a:bodyPr>
          <a:lstStyle/>
          <a:p>
            <a:pPr defTabSz="829178"/>
            <a:r>
              <a:rPr lang="en-US" sz="1088" b="1" dirty="0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Poser les 3 questions — ! ne pas faire venir le patient </a:t>
            </a:r>
            <a:r>
              <a:rPr lang="en-US" sz="1088" b="1" dirty="0" err="1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si</a:t>
            </a:r>
            <a:r>
              <a:rPr lang="en-US" sz="1088" b="1" dirty="0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1088" b="1" dirty="0" err="1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demande</a:t>
            </a:r>
            <a:r>
              <a:rPr lang="en-US" sz="1088" b="1" dirty="0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par telephone !</a:t>
            </a:r>
            <a:endParaRPr lang="en-US" sz="10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10207751" y="353589"/>
            <a:ext cx="407572" cy="181383"/>
          </a:xfrm>
          <a:prstGeom prst="roundRect">
            <a:avLst>
              <a:gd name="adj" fmla="val 50000"/>
            </a:avLst>
          </a:prstGeom>
          <a:solidFill>
            <a:srgbClr val="385A73"/>
          </a:solidFill>
          <a:ln/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10233663" y="379501"/>
            <a:ext cx="286650" cy="164108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/>
          </a:bodyPr>
          <a:lstStyle/>
          <a:p>
            <a:pPr algn="r" defTabSz="829178"/>
            <a:r>
              <a:rPr lang="en-US" sz="748" b="1" kern="0" spc="30" dirty="0">
                <a:solidFill>
                  <a:srgbClr val="FFFFFF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1 / 3</a:t>
            </a:r>
            <a:endParaRPr lang="en-US" sz="74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9165204" y="578159"/>
            <a:ext cx="1450118" cy="146834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fontScale="92500" lnSpcReduction="10000"/>
          </a:bodyPr>
          <a:lstStyle/>
          <a:p>
            <a:pPr algn="r" defTabSz="829178">
              <a:lnSpc>
                <a:spcPct val="130000"/>
              </a:lnSpc>
            </a:pPr>
            <a:r>
              <a:rPr lang="en-US" sz="680" b="1" dirty="0" err="1">
                <a:solidFill>
                  <a:srgbClr val="8A9CA8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Juin</a:t>
            </a:r>
            <a:r>
              <a:rPr lang="en-US" sz="680" b="1" dirty="0">
                <a:solidFill>
                  <a:srgbClr val="8A9CA8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2026</a:t>
            </a:r>
            <a:endParaRPr lang="en-US" sz="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1572495" y="733629"/>
            <a:ext cx="9042827" cy="30231"/>
          </a:xfrm>
          <a:prstGeom prst="roundRect">
            <a:avLst>
              <a:gd name="adj" fmla="val 49999"/>
            </a:avLst>
          </a:prstGeom>
          <a:solidFill>
            <a:srgbClr val="EA5E86"/>
          </a:solidFill>
          <a:ln/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6"/>
          <p:cNvSpPr/>
          <p:nvPr/>
        </p:nvSpPr>
        <p:spPr>
          <a:xfrm>
            <a:off x="1580243" y="884781"/>
            <a:ext cx="4330517" cy="558319"/>
          </a:xfrm>
          <a:prstGeom prst="roundRect">
            <a:avLst>
              <a:gd name="adj" fmla="val 18564"/>
            </a:avLst>
          </a:prstGeom>
          <a:solidFill>
            <a:srgbClr val="FFFFFF"/>
          </a:solidFill>
          <a:ln w="9525">
            <a:solidFill>
              <a:srgbClr val="E7DAD3"/>
            </a:solidFill>
            <a:prstDash val="solid"/>
          </a:ln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7"/>
          <p:cNvSpPr/>
          <p:nvPr/>
        </p:nvSpPr>
        <p:spPr>
          <a:xfrm>
            <a:off x="1683890" y="962517"/>
            <a:ext cx="259118" cy="259118"/>
          </a:xfrm>
          <a:prstGeom prst="ellipse">
            <a:avLst/>
          </a:prstGeom>
          <a:solidFill>
            <a:srgbClr val="EA5E86"/>
          </a:solidFill>
          <a:ln/>
          <a:effectLst>
            <a:outerShdw blurRad="95250" dist="38100" dir="5400000" algn="bl" rotWithShape="0">
              <a:srgbClr val="E54E7C">
                <a:alpha val="50000"/>
              </a:srgbClr>
            </a:outerShdw>
          </a:effectLst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8"/>
          <p:cNvSpPr/>
          <p:nvPr/>
        </p:nvSpPr>
        <p:spPr>
          <a:xfrm>
            <a:off x="1649341" y="962516"/>
            <a:ext cx="328217" cy="293668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ctr">
            <a:normAutofit/>
          </a:bodyPr>
          <a:lstStyle/>
          <a:p>
            <a:pPr algn="ctr" defTabSz="829178"/>
            <a:r>
              <a:rPr lang="en-US" sz="884" b="1" dirty="0">
                <a:solidFill>
                  <a:srgbClr val="FFFFFF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Q1</a:t>
            </a:r>
            <a:endParaRPr lang="en-US" sz="88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hape 24"/>
          <p:cNvSpPr/>
          <p:nvPr/>
        </p:nvSpPr>
        <p:spPr>
          <a:xfrm>
            <a:off x="1917097" y="1477650"/>
            <a:ext cx="319309" cy="138196"/>
          </a:xfrm>
          <a:prstGeom prst="roundRect">
            <a:avLst>
              <a:gd name="adj" fmla="val 50000"/>
            </a:avLst>
          </a:prstGeom>
          <a:solidFill>
            <a:srgbClr val="E54E7C"/>
          </a:solidFill>
          <a:ln/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25"/>
          <p:cNvSpPr/>
          <p:nvPr/>
        </p:nvSpPr>
        <p:spPr>
          <a:xfrm>
            <a:off x="1994833" y="1494924"/>
            <a:ext cx="232936" cy="138196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lnSpcReduction="10000"/>
          </a:bodyPr>
          <a:lstStyle/>
          <a:p>
            <a:pPr defTabSz="829178"/>
            <a:r>
              <a:rPr lang="en-US" sz="612" b="1" kern="0" spc="49" dirty="0">
                <a:solidFill>
                  <a:srgbClr val="FFFFFF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OUI</a:t>
            </a:r>
            <a:endParaRPr lang="en-US" sz="61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hape 26"/>
          <p:cNvSpPr/>
          <p:nvPr/>
        </p:nvSpPr>
        <p:spPr>
          <a:xfrm>
            <a:off x="2288231" y="1538110"/>
            <a:ext cx="3622529" cy="17275"/>
          </a:xfrm>
          <a:prstGeom prst="rect">
            <a:avLst/>
          </a:prstGeom>
          <a:solidFill>
            <a:srgbClr val="E54E7C">
              <a:alpha val="45000"/>
            </a:srgbClr>
          </a:solidFill>
          <a:ln/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27"/>
          <p:cNvSpPr/>
          <p:nvPr/>
        </p:nvSpPr>
        <p:spPr>
          <a:xfrm>
            <a:off x="5962582" y="1490606"/>
            <a:ext cx="180303" cy="146834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fontScale="92500" lnSpcReduction="20000"/>
          </a:bodyPr>
          <a:lstStyle/>
          <a:p>
            <a:pPr defTabSz="829178"/>
            <a:r>
              <a:rPr lang="en-US" sz="884" dirty="0">
                <a:solidFill>
                  <a:srgbClr val="E54E7C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▼</a:t>
            </a:r>
            <a:endParaRPr lang="en-US" sz="88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hape 28"/>
          <p:cNvSpPr/>
          <p:nvPr/>
        </p:nvSpPr>
        <p:spPr>
          <a:xfrm>
            <a:off x="1580242" y="1650396"/>
            <a:ext cx="4330516" cy="647121"/>
          </a:xfrm>
          <a:prstGeom prst="roundRect">
            <a:avLst>
              <a:gd name="adj" fmla="val 16017"/>
            </a:avLst>
          </a:prstGeom>
          <a:solidFill>
            <a:srgbClr val="FFFFFF"/>
          </a:solidFill>
          <a:ln w="9525">
            <a:solidFill>
              <a:srgbClr val="E7DAD3"/>
            </a:solidFill>
            <a:prstDash val="solid"/>
          </a:ln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hape 29"/>
          <p:cNvSpPr/>
          <p:nvPr/>
        </p:nvSpPr>
        <p:spPr>
          <a:xfrm>
            <a:off x="1683890" y="1728131"/>
            <a:ext cx="259118" cy="259118"/>
          </a:xfrm>
          <a:prstGeom prst="ellipse">
            <a:avLst/>
          </a:prstGeom>
          <a:solidFill>
            <a:srgbClr val="EA5E86"/>
          </a:solidFill>
          <a:ln/>
          <a:effectLst>
            <a:outerShdw blurRad="95250" dist="38100" dir="5400000" algn="bl" rotWithShape="0">
              <a:srgbClr val="E54E7C">
                <a:alpha val="50000"/>
              </a:srgbClr>
            </a:outerShdw>
          </a:effectLst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30"/>
          <p:cNvSpPr/>
          <p:nvPr/>
        </p:nvSpPr>
        <p:spPr>
          <a:xfrm>
            <a:off x="1649341" y="1728130"/>
            <a:ext cx="328217" cy="293668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ctr">
            <a:normAutofit/>
          </a:bodyPr>
          <a:lstStyle/>
          <a:p>
            <a:pPr algn="ctr" defTabSz="829178"/>
            <a:r>
              <a:rPr lang="en-US" sz="884" b="1" dirty="0">
                <a:solidFill>
                  <a:srgbClr val="FFFFFF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Q2</a:t>
            </a:r>
            <a:endParaRPr lang="en-US" sz="88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36"/>
          <p:cNvSpPr/>
          <p:nvPr/>
        </p:nvSpPr>
        <p:spPr>
          <a:xfrm>
            <a:off x="3525656" y="2019775"/>
            <a:ext cx="1796824" cy="137657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fontScale="85000" lnSpcReduction="20000"/>
          </a:bodyPr>
          <a:lstStyle/>
          <a:p>
            <a:pPr defTabSz="829178">
              <a:lnSpc>
                <a:spcPct val="122000"/>
              </a:lnSpc>
            </a:pPr>
            <a:endParaRPr lang="en-US" sz="66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Shape 37"/>
          <p:cNvSpPr/>
          <p:nvPr/>
        </p:nvSpPr>
        <p:spPr>
          <a:xfrm>
            <a:off x="1917097" y="2332066"/>
            <a:ext cx="319309" cy="138196"/>
          </a:xfrm>
          <a:prstGeom prst="roundRect">
            <a:avLst>
              <a:gd name="adj" fmla="val 50000"/>
            </a:avLst>
          </a:prstGeom>
          <a:solidFill>
            <a:srgbClr val="E54E7C"/>
          </a:solidFill>
          <a:ln/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38"/>
          <p:cNvSpPr/>
          <p:nvPr/>
        </p:nvSpPr>
        <p:spPr>
          <a:xfrm>
            <a:off x="1994833" y="2349340"/>
            <a:ext cx="232936" cy="138196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lnSpcReduction="10000"/>
          </a:bodyPr>
          <a:lstStyle/>
          <a:p>
            <a:pPr defTabSz="829178"/>
            <a:r>
              <a:rPr lang="en-US" sz="612" b="1" kern="0" spc="49" dirty="0">
                <a:solidFill>
                  <a:srgbClr val="FFFFFF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OUI</a:t>
            </a:r>
            <a:endParaRPr lang="en-US" sz="61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hape 39"/>
          <p:cNvSpPr/>
          <p:nvPr/>
        </p:nvSpPr>
        <p:spPr>
          <a:xfrm>
            <a:off x="2288231" y="2392526"/>
            <a:ext cx="3622529" cy="17275"/>
          </a:xfrm>
          <a:prstGeom prst="rect">
            <a:avLst/>
          </a:prstGeom>
          <a:solidFill>
            <a:srgbClr val="E54E7C">
              <a:alpha val="45000"/>
            </a:srgbClr>
          </a:solidFill>
          <a:ln/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40"/>
          <p:cNvSpPr/>
          <p:nvPr/>
        </p:nvSpPr>
        <p:spPr>
          <a:xfrm>
            <a:off x="5962582" y="2345022"/>
            <a:ext cx="180303" cy="146834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fontScale="92500" lnSpcReduction="20000"/>
          </a:bodyPr>
          <a:lstStyle/>
          <a:p>
            <a:pPr defTabSz="829178"/>
            <a:r>
              <a:rPr lang="en-US" sz="884" dirty="0">
                <a:solidFill>
                  <a:srgbClr val="E54E7C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▼</a:t>
            </a:r>
            <a:endParaRPr lang="en-US" sz="88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hape 41"/>
          <p:cNvSpPr/>
          <p:nvPr/>
        </p:nvSpPr>
        <p:spPr>
          <a:xfrm>
            <a:off x="1580242" y="2504812"/>
            <a:ext cx="4304908" cy="647121"/>
          </a:xfrm>
          <a:prstGeom prst="roundRect">
            <a:avLst>
              <a:gd name="adj" fmla="val 16017"/>
            </a:avLst>
          </a:prstGeom>
          <a:solidFill>
            <a:srgbClr val="FFFFFF"/>
          </a:solidFill>
          <a:ln w="9525">
            <a:solidFill>
              <a:srgbClr val="E7DAD3"/>
            </a:solidFill>
            <a:prstDash val="solid"/>
          </a:ln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Shape 42"/>
          <p:cNvSpPr/>
          <p:nvPr/>
        </p:nvSpPr>
        <p:spPr>
          <a:xfrm>
            <a:off x="1683890" y="2582547"/>
            <a:ext cx="259118" cy="259118"/>
          </a:xfrm>
          <a:prstGeom prst="ellipse">
            <a:avLst/>
          </a:prstGeom>
          <a:solidFill>
            <a:srgbClr val="EA5E86"/>
          </a:solidFill>
          <a:ln/>
          <a:effectLst>
            <a:outerShdw blurRad="95250" dist="38100" dir="5400000" algn="bl" rotWithShape="0">
              <a:srgbClr val="E54E7C">
                <a:alpha val="50000"/>
              </a:srgbClr>
            </a:outerShdw>
          </a:effectLst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43"/>
          <p:cNvSpPr/>
          <p:nvPr/>
        </p:nvSpPr>
        <p:spPr>
          <a:xfrm>
            <a:off x="1649341" y="2582546"/>
            <a:ext cx="328217" cy="293668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ctr">
            <a:normAutofit/>
          </a:bodyPr>
          <a:lstStyle/>
          <a:p>
            <a:pPr algn="ctr" defTabSz="829178"/>
            <a:r>
              <a:rPr lang="en-US" sz="884" b="1" dirty="0">
                <a:solidFill>
                  <a:srgbClr val="FFFFFF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Q3</a:t>
            </a:r>
            <a:endParaRPr lang="en-US" sz="88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44"/>
          <p:cNvSpPr/>
          <p:nvPr/>
        </p:nvSpPr>
        <p:spPr>
          <a:xfrm>
            <a:off x="2046656" y="909729"/>
            <a:ext cx="2621804" cy="194744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Autofit/>
          </a:bodyPr>
          <a:lstStyle/>
          <a:p>
            <a:pPr defTabSz="829178">
              <a:lnSpc>
                <a:spcPct val="112000"/>
              </a:lnSpc>
            </a:pPr>
            <a:r>
              <a:rPr lang="en-US" sz="997" b="1" dirty="0">
                <a:solidFill>
                  <a:srgbClr val="44546A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Symptômes compatibles avec </a:t>
            </a:r>
            <a:r>
              <a:rPr lang="en-US" sz="997" b="1" dirty="0" err="1">
                <a:solidFill>
                  <a:srgbClr val="44546A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une</a:t>
            </a:r>
            <a:r>
              <a:rPr lang="en-US" sz="997" b="1" dirty="0">
                <a:solidFill>
                  <a:srgbClr val="44546A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FHV</a:t>
            </a:r>
            <a:r>
              <a:rPr lang="en-US" sz="997" b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*</a:t>
            </a:r>
            <a:r>
              <a:rPr lang="en-US" sz="997" b="1" dirty="0">
                <a:solidFill>
                  <a:srgbClr val="44546A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?</a:t>
            </a:r>
            <a:endParaRPr lang="en-US" sz="997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45"/>
          <p:cNvSpPr/>
          <p:nvPr/>
        </p:nvSpPr>
        <p:spPr>
          <a:xfrm>
            <a:off x="2048894" y="1084003"/>
            <a:ext cx="3778159" cy="368842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Autofit/>
          </a:bodyPr>
          <a:lstStyle/>
          <a:p>
            <a:pPr defTabSz="829178">
              <a:lnSpc>
                <a:spcPct val="125000"/>
              </a:lnSpc>
            </a:pPr>
            <a:r>
              <a:rPr lang="en-US" sz="816" b="1" dirty="0" err="1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Fièvre</a:t>
            </a:r>
            <a:r>
              <a:rPr lang="en-US" sz="816" b="1" dirty="0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au </a:t>
            </a:r>
            <a:r>
              <a:rPr lang="en-US" sz="816" b="1" dirty="0" err="1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cours</a:t>
            </a:r>
            <a:r>
              <a:rPr lang="en-US" sz="816" b="1" dirty="0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des </a:t>
            </a:r>
            <a:r>
              <a:rPr lang="en-US" sz="816" b="1" dirty="0" err="1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dernières</a:t>
            </a:r>
            <a:r>
              <a:rPr lang="en-US" sz="816" b="1" dirty="0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24 </a:t>
            </a:r>
            <a:r>
              <a:rPr lang="en-US" sz="816" b="1" dirty="0" err="1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heures</a:t>
            </a:r>
            <a:r>
              <a:rPr lang="en-US" sz="816" b="1" dirty="0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816" dirty="0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(</a:t>
            </a:r>
            <a:r>
              <a:rPr lang="en-US" sz="816" dirty="0" err="1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critère</a:t>
            </a:r>
            <a:r>
              <a:rPr lang="en-US" sz="816" dirty="0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principal) </a:t>
            </a:r>
          </a:p>
          <a:p>
            <a:pPr defTabSz="829178">
              <a:lnSpc>
                <a:spcPct val="125000"/>
              </a:lnSpc>
            </a:pPr>
            <a:r>
              <a:rPr lang="en-US" sz="816" dirty="0" err="1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Autres</a:t>
            </a:r>
            <a:r>
              <a:rPr lang="en-US" sz="816" dirty="0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816" dirty="0" err="1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symptômes</a:t>
            </a:r>
            <a:r>
              <a:rPr lang="en-US" sz="816" dirty="0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possibles : </a:t>
            </a:r>
            <a:r>
              <a:rPr lang="en-US" sz="816" dirty="0" err="1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diarrhée</a:t>
            </a:r>
            <a:r>
              <a:rPr lang="en-US" sz="816" dirty="0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, </a:t>
            </a:r>
            <a:r>
              <a:rPr lang="en-US" sz="816" dirty="0" err="1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vomissement</a:t>
            </a:r>
            <a:r>
              <a:rPr lang="en-US" sz="816" dirty="0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, </a:t>
            </a:r>
            <a:r>
              <a:rPr lang="en-US" sz="816" dirty="0" err="1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hémorragies</a:t>
            </a:r>
            <a:r>
              <a:rPr lang="en-US" sz="816" dirty="0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…</a:t>
            </a:r>
            <a:endParaRPr lang="en-US" sz="81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Shape 50"/>
          <p:cNvSpPr/>
          <p:nvPr/>
        </p:nvSpPr>
        <p:spPr>
          <a:xfrm>
            <a:off x="1917097" y="3186482"/>
            <a:ext cx="319309" cy="138196"/>
          </a:xfrm>
          <a:prstGeom prst="roundRect">
            <a:avLst>
              <a:gd name="adj" fmla="val 50000"/>
            </a:avLst>
          </a:prstGeom>
          <a:solidFill>
            <a:srgbClr val="E54E7C"/>
          </a:solidFill>
          <a:ln/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51"/>
          <p:cNvSpPr/>
          <p:nvPr/>
        </p:nvSpPr>
        <p:spPr>
          <a:xfrm>
            <a:off x="1994833" y="3203756"/>
            <a:ext cx="232936" cy="138196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lnSpcReduction="10000"/>
          </a:bodyPr>
          <a:lstStyle/>
          <a:p>
            <a:pPr defTabSz="829178"/>
            <a:r>
              <a:rPr lang="en-US" sz="612" b="1" kern="0" spc="49" dirty="0">
                <a:solidFill>
                  <a:srgbClr val="FFFFFF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OUI</a:t>
            </a:r>
            <a:endParaRPr lang="en-US" sz="61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hape 52"/>
          <p:cNvSpPr/>
          <p:nvPr/>
        </p:nvSpPr>
        <p:spPr>
          <a:xfrm>
            <a:off x="2288231" y="3246942"/>
            <a:ext cx="3622529" cy="17275"/>
          </a:xfrm>
          <a:prstGeom prst="rect">
            <a:avLst/>
          </a:prstGeom>
          <a:solidFill>
            <a:srgbClr val="E54E7C">
              <a:alpha val="45000"/>
            </a:srgbClr>
          </a:solidFill>
          <a:ln/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53"/>
          <p:cNvSpPr/>
          <p:nvPr/>
        </p:nvSpPr>
        <p:spPr>
          <a:xfrm>
            <a:off x="5962582" y="3199437"/>
            <a:ext cx="180303" cy="146834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fontScale="92500" lnSpcReduction="20000"/>
          </a:bodyPr>
          <a:lstStyle/>
          <a:p>
            <a:pPr defTabSz="829178"/>
            <a:r>
              <a:rPr lang="en-US" sz="884" dirty="0">
                <a:solidFill>
                  <a:srgbClr val="E54E7C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▼</a:t>
            </a:r>
            <a:endParaRPr lang="en-US" sz="88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Shape 54"/>
          <p:cNvSpPr/>
          <p:nvPr/>
        </p:nvSpPr>
        <p:spPr>
          <a:xfrm>
            <a:off x="1498726" y="3373107"/>
            <a:ext cx="9062596" cy="435973"/>
          </a:xfrm>
          <a:prstGeom prst="roundRect">
            <a:avLst>
              <a:gd name="adj" fmla="val 24074"/>
            </a:avLst>
          </a:prstGeom>
          <a:solidFill>
            <a:srgbClr val="E54E7C"/>
          </a:solidFill>
          <a:ln/>
          <a:effectLst>
            <a:outerShdw blurRad="190500" dist="76200" dir="5400000" algn="bl" rotWithShape="0">
              <a:srgbClr val="E54E7C">
                <a:alpha val="60000"/>
              </a:srgbClr>
            </a:outerShdw>
          </a:effectLst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Shape 55"/>
          <p:cNvSpPr/>
          <p:nvPr/>
        </p:nvSpPr>
        <p:spPr>
          <a:xfrm>
            <a:off x="1623261" y="3545024"/>
            <a:ext cx="172746" cy="172746"/>
          </a:xfrm>
          <a:prstGeom prst="ellipse">
            <a:avLst/>
          </a:prstGeom>
          <a:solidFill>
            <a:srgbClr val="FFFFFF">
              <a:alpha val="22000"/>
            </a:srgbClr>
          </a:solidFill>
          <a:ln/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56"/>
          <p:cNvSpPr/>
          <p:nvPr/>
        </p:nvSpPr>
        <p:spPr>
          <a:xfrm>
            <a:off x="1588712" y="3510475"/>
            <a:ext cx="241844" cy="207295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ctr">
            <a:normAutofit/>
          </a:bodyPr>
          <a:lstStyle/>
          <a:p>
            <a:pPr algn="ctr" defTabSz="829178"/>
            <a:r>
              <a:rPr lang="en-US" sz="816" b="1" kern="0" spc="18" dirty="0">
                <a:solidFill>
                  <a:srgbClr val="FFFFFF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!</a:t>
            </a:r>
            <a:endParaRPr lang="en-US" sz="81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57"/>
          <p:cNvSpPr/>
          <p:nvPr/>
        </p:nvSpPr>
        <p:spPr>
          <a:xfrm>
            <a:off x="2015479" y="3491764"/>
            <a:ext cx="1730020" cy="19865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829178"/>
            <a:r>
              <a:rPr lang="en-US" sz="1088" b="1" kern="0" spc="18" dirty="0">
                <a:solidFill>
                  <a:srgbClr val="FFFFFF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CAS PROBABLE</a:t>
            </a:r>
            <a:endParaRPr lang="en-US" sz="10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58"/>
          <p:cNvSpPr/>
          <p:nvPr/>
        </p:nvSpPr>
        <p:spPr>
          <a:xfrm>
            <a:off x="3640476" y="3429105"/>
            <a:ext cx="6883606" cy="342252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Autofit/>
          </a:bodyPr>
          <a:lstStyle/>
          <a:p>
            <a:pPr defTabSz="829178"/>
            <a:r>
              <a:rPr lang="en-US" sz="907" b="1" dirty="0">
                <a:solidFill>
                  <a:srgbClr val="FFFFFF">
                    <a:alpha val="9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Ne pas faire venir le patient au cabinet— </a:t>
            </a:r>
            <a:r>
              <a:rPr lang="en-US" sz="907" b="1" dirty="0" err="1">
                <a:solidFill>
                  <a:srgbClr val="FFFFFF">
                    <a:alpha val="9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Isoler</a:t>
            </a:r>
            <a:r>
              <a:rPr lang="en-US" sz="907" b="1" dirty="0">
                <a:solidFill>
                  <a:srgbClr val="FFFFFF">
                    <a:alpha val="9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le patient dans </a:t>
            </a:r>
            <a:r>
              <a:rPr lang="en-US" sz="907" b="1" dirty="0" err="1">
                <a:solidFill>
                  <a:srgbClr val="FFFFFF">
                    <a:alpha val="9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une</a:t>
            </a:r>
            <a:r>
              <a:rPr lang="en-US" sz="907" b="1" dirty="0">
                <a:solidFill>
                  <a:srgbClr val="FFFFFF">
                    <a:alpha val="9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pièce à part – Ne pas </a:t>
            </a:r>
            <a:r>
              <a:rPr lang="en-US" sz="907" b="1" dirty="0" err="1">
                <a:solidFill>
                  <a:srgbClr val="FFFFFF">
                    <a:alpha val="9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réaliser</a:t>
            </a:r>
            <a:r>
              <a:rPr lang="en-US" sz="907" b="1" dirty="0">
                <a:solidFill>
                  <a:srgbClr val="FFFFFF">
                    <a:alpha val="9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de </a:t>
            </a:r>
            <a:r>
              <a:rPr lang="en-US" sz="907" b="1" dirty="0" err="1">
                <a:solidFill>
                  <a:srgbClr val="FFFFFF">
                    <a:alpha val="9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prélèvements</a:t>
            </a:r>
            <a:r>
              <a:rPr lang="en-US" sz="907" b="1" dirty="0">
                <a:solidFill>
                  <a:srgbClr val="FFFFFF">
                    <a:alpha val="9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907" b="1" dirty="0" err="1">
                <a:solidFill>
                  <a:srgbClr val="FFFFFF">
                    <a:alpha val="9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ni</a:t>
            </a:r>
            <a:r>
              <a:rPr lang="en-US" sz="907" b="1" dirty="0">
                <a:solidFill>
                  <a:srgbClr val="FFFFFF">
                    <a:alpha val="9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907" b="1" dirty="0" err="1">
                <a:solidFill>
                  <a:srgbClr val="FFFFFF">
                    <a:alpha val="9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actes</a:t>
            </a:r>
            <a:r>
              <a:rPr lang="en-US" sz="907" b="1" dirty="0">
                <a:solidFill>
                  <a:srgbClr val="FFFFFF">
                    <a:alpha val="9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907" b="1" dirty="0" err="1">
                <a:solidFill>
                  <a:srgbClr val="FFFFFF">
                    <a:alpha val="9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invasifs</a:t>
            </a:r>
            <a:r>
              <a:rPr lang="en-US" sz="907" b="1" dirty="0">
                <a:solidFill>
                  <a:srgbClr val="FFFFFF">
                    <a:alpha val="9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907" b="1" dirty="0" err="1">
                <a:solidFill>
                  <a:srgbClr val="FFFFFF">
                    <a:alpha val="9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ou</a:t>
            </a:r>
            <a:r>
              <a:rPr lang="en-US" sz="907" b="1" dirty="0">
                <a:solidFill>
                  <a:srgbClr val="FFFFFF">
                    <a:alpha val="9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907" b="1" dirty="0" err="1">
                <a:solidFill>
                  <a:srgbClr val="FFFFFF">
                    <a:alpha val="9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aérosolisants</a:t>
            </a:r>
            <a:r>
              <a:rPr lang="en-US" sz="907" b="1" dirty="0">
                <a:solidFill>
                  <a:srgbClr val="FFFFFF">
                    <a:alpha val="9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– Limiter les contacts avec le patient et </a:t>
            </a:r>
            <a:r>
              <a:rPr lang="en-US" sz="907" b="1" dirty="0" err="1">
                <a:solidFill>
                  <a:srgbClr val="FFFFFF">
                    <a:alpha val="9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toujours</a:t>
            </a:r>
            <a:r>
              <a:rPr lang="en-US" sz="907" b="1" dirty="0">
                <a:solidFill>
                  <a:srgbClr val="FFFFFF">
                    <a:alpha val="9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à &gt; 1 </a:t>
            </a:r>
            <a:r>
              <a:rPr lang="en-US" sz="907" b="1" dirty="0" err="1">
                <a:solidFill>
                  <a:srgbClr val="FFFFFF">
                    <a:alpha val="9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mètre</a:t>
            </a:r>
            <a:r>
              <a:rPr lang="en-US" sz="907" b="1" dirty="0">
                <a:solidFill>
                  <a:srgbClr val="FFFFFF">
                    <a:alpha val="9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-  appeler Vivalis IMMÉDIATEMENT ;</a:t>
            </a:r>
            <a:endParaRPr lang="en-US" sz="90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hape 61"/>
          <p:cNvSpPr/>
          <p:nvPr/>
        </p:nvSpPr>
        <p:spPr>
          <a:xfrm>
            <a:off x="1530745" y="3960768"/>
            <a:ext cx="4543273" cy="647526"/>
          </a:xfrm>
          <a:prstGeom prst="roundRect">
            <a:avLst>
              <a:gd name="adj" fmla="val 18674"/>
            </a:avLst>
          </a:prstGeom>
          <a:solidFill>
            <a:srgbClr val="33536B"/>
          </a:solidFill>
          <a:ln/>
          <a:effectLst>
            <a:outerShdw blurRad="228600" dist="95250" dir="5400000" algn="bl" rotWithShape="0">
              <a:srgbClr val="2A4254">
                <a:alpha val="60000"/>
              </a:srgbClr>
            </a:outerShdw>
          </a:effectLst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62"/>
          <p:cNvSpPr/>
          <p:nvPr/>
        </p:nvSpPr>
        <p:spPr>
          <a:xfrm>
            <a:off x="1654160" y="4014346"/>
            <a:ext cx="3089274" cy="164108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/>
          </a:bodyPr>
          <a:lstStyle/>
          <a:p>
            <a:pPr defTabSz="829178"/>
            <a:r>
              <a:rPr lang="en-US" sz="748" b="1" kern="0" spc="90" dirty="0">
                <a:solidFill>
                  <a:srgbClr val="9FE3D2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APPELER VIVALIS</a:t>
            </a:r>
            <a:endParaRPr lang="en-US" sz="74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 63"/>
          <p:cNvSpPr/>
          <p:nvPr/>
        </p:nvSpPr>
        <p:spPr>
          <a:xfrm>
            <a:off x="1654160" y="4198090"/>
            <a:ext cx="3089274" cy="237120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fontScale="92500" lnSpcReduction="20000"/>
          </a:bodyPr>
          <a:lstStyle/>
          <a:p>
            <a:pPr defTabSz="829178">
              <a:lnSpc>
                <a:spcPct val="102000"/>
              </a:lnSpc>
            </a:pPr>
            <a:r>
              <a:rPr lang="en-US" sz="1564" b="1" dirty="0">
                <a:solidFill>
                  <a:srgbClr val="FFFFFF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02 552 01 91</a:t>
            </a:r>
            <a:endParaRPr lang="en-US" sz="1564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 64"/>
          <p:cNvSpPr/>
          <p:nvPr/>
        </p:nvSpPr>
        <p:spPr>
          <a:xfrm>
            <a:off x="1639179" y="4407342"/>
            <a:ext cx="3089274" cy="155471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/>
          </a:bodyPr>
          <a:lstStyle/>
          <a:p>
            <a:pPr defTabSz="829178"/>
            <a:r>
              <a:rPr lang="en-US" sz="680" b="1" dirty="0">
                <a:solidFill>
                  <a:srgbClr val="FFFFFF">
                    <a:alpha val="8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24 h/24 · notif-hyg@vivalis.brussels</a:t>
            </a:r>
            <a:endParaRPr lang="en-US" sz="68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 66"/>
          <p:cNvSpPr/>
          <p:nvPr/>
        </p:nvSpPr>
        <p:spPr>
          <a:xfrm>
            <a:off x="4324969" y="4021433"/>
            <a:ext cx="1673548" cy="164108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/>
          </a:bodyPr>
          <a:lstStyle/>
          <a:p>
            <a:pPr defTabSz="829178"/>
            <a:r>
              <a:rPr lang="en-US" sz="715" b="1" dirty="0">
                <a:solidFill>
                  <a:srgbClr val="FFFFFF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Vivalis coordonne la suite</a:t>
            </a:r>
            <a:endParaRPr lang="en-US" sz="71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 67"/>
          <p:cNvSpPr/>
          <p:nvPr/>
        </p:nvSpPr>
        <p:spPr>
          <a:xfrm>
            <a:off x="4316439" y="4220696"/>
            <a:ext cx="1727617" cy="327891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Autofit/>
          </a:bodyPr>
          <a:lstStyle/>
          <a:p>
            <a:pPr defTabSz="829178">
              <a:lnSpc>
                <a:spcPct val="125000"/>
              </a:lnSpc>
            </a:pPr>
            <a:r>
              <a:rPr lang="en-US" sz="725" b="1" dirty="0">
                <a:solidFill>
                  <a:srgbClr val="FFFFFF">
                    <a:alpha val="8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Transport · </a:t>
            </a:r>
            <a:r>
              <a:rPr lang="en-US" sz="725" b="1" dirty="0" err="1">
                <a:solidFill>
                  <a:srgbClr val="FFFFFF">
                    <a:alpha val="8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transfert</a:t>
            </a:r>
            <a:r>
              <a:rPr lang="en-US" sz="725" b="1" dirty="0">
                <a:solidFill>
                  <a:srgbClr val="FFFFFF">
                    <a:alpha val="8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725" b="1" dirty="0" err="1">
                <a:solidFill>
                  <a:srgbClr val="FFFFFF">
                    <a:alpha val="8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vers</a:t>
            </a:r>
            <a:r>
              <a:rPr lang="en-US" sz="725" b="1" dirty="0">
                <a:solidFill>
                  <a:srgbClr val="FFFFFF">
                    <a:alpha val="8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725" b="1" dirty="0" err="1">
                <a:solidFill>
                  <a:srgbClr val="FFFFFF">
                    <a:alpha val="8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hopital</a:t>
            </a:r>
            <a:r>
              <a:rPr lang="en-US" sz="725" b="1" dirty="0">
                <a:solidFill>
                  <a:srgbClr val="FFFFFF">
                    <a:alpha val="8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de </a:t>
            </a:r>
            <a:r>
              <a:rPr lang="en-US" sz="725" b="1" dirty="0" err="1">
                <a:solidFill>
                  <a:srgbClr val="FFFFFF">
                    <a:alpha val="8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référence</a:t>
            </a:r>
            <a:r>
              <a:rPr lang="en-US" sz="725" b="1" dirty="0">
                <a:solidFill>
                  <a:srgbClr val="FFFFFF">
                    <a:alpha val="8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· recherche de contacts</a:t>
            </a:r>
            <a:endParaRPr lang="en-US" sz="72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Shape 70"/>
          <p:cNvSpPr/>
          <p:nvPr/>
        </p:nvSpPr>
        <p:spPr>
          <a:xfrm>
            <a:off x="6398170" y="884781"/>
            <a:ext cx="241844" cy="241844"/>
          </a:xfrm>
          <a:prstGeom prst="ellipse">
            <a:avLst/>
          </a:prstGeom>
          <a:solidFill>
            <a:srgbClr val="FFFFFF">
              <a:alpha val="20000"/>
            </a:srgbClr>
          </a:solidFill>
          <a:ln/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994" y="936605"/>
            <a:ext cx="138196" cy="138196"/>
          </a:xfrm>
          <a:prstGeom prst="rect">
            <a:avLst/>
          </a:prstGeom>
        </p:spPr>
      </p:pic>
      <p:sp>
        <p:nvSpPr>
          <p:cNvPr id="77" name="Shape 72"/>
          <p:cNvSpPr/>
          <p:nvPr/>
        </p:nvSpPr>
        <p:spPr>
          <a:xfrm>
            <a:off x="1637566" y="4807055"/>
            <a:ext cx="138196" cy="43186"/>
          </a:xfrm>
          <a:prstGeom prst="roundRect">
            <a:avLst>
              <a:gd name="adj" fmla="val 50000"/>
            </a:avLst>
          </a:prstGeom>
          <a:solidFill>
            <a:srgbClr val="EA5E86"/>
          </a:solidFill>
          <a:ln/>
        </p:spPr>
        <p:txBody>
          <a:bodyPr/>
          <a:lstStyle/>
          <a:p>
            <a:pPr defTabSz="829178"/>
            <a:endParaRPr lang="fr-BE" sz="163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 73"/>
          <p:cNvSpPr/>
          <p:nvPr/>
        </p:nvSpPr>
        <p:spPr>
          <a:xfrm>
            <a:off x="1793038" y="4720208"/>
            <a:ext cx="2329636" cy="172746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/>
          </a:bodyPr>
          <a:lstStyle/>
          <a:p>
            <a:pPr defTabSz="829178"/>
            <a:r>
              <a:rPr lang="en-US" sz="816" b="1" kern="0" spc="70" dirty="0">
                <a:solidFill>
                  <a:srgbClr val="385A73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QUE DIRE AU PATIENT</a:t>
            </a:r>
            <a:endParaRPr lang="en-US" sz="81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8171" y="1506666"/>
            <a:ext cx="112285" cy="95010"/>
          </a:xfrm>
          <a:prstGeom prst="rect">
            <a:avLst/>
          </a:prstGeom>
        </p:spPr>
      </p:pic>
      <p:sp>
        <p:nvSpPr>
          <p:cNvPr id="81" name="Text 75"/>
          <p:cNvSpPr/>
          <p:nvPr/>
        </p:nvSpPr>
        <p:spPr>
          <a:xfrm>
            <a:off x="1565067" y="5053637"/>
            <a:ext cx="4440037" cy="849644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Autofit/>
          </a:bodyPr>
          <a:lstStyle/>
          <a:p>
            <a:pPr defTabSz="829178">
              <a:lnSpc>
                <a:spcPct val="124000"/>
              </a:lnSpc>
            </a:pPr>
            <a:r>
              <a:rPr lang="en-US" sz="907" b="1" u="sng" dirty="0">
                <a:solidFill>
                  <a:srgbClr val="44546A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Au telephone </a:t>
            </a:r>
            <a:r>
              <a:rPr lang="en-US" sz="907" b="1" dirty="0">
                <a:solidFill>
                  <a:srgbClr val="44546A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: </a:t>
            </a:r>
            <a:r>
              <a:rPr lang="en-US" sz="907" b="1" dirty="0" err="1">
                <a:solidFill>
                  <a:srgbClr val="44546A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rester</a:t>
            </a:r>
            <a:r>
              <a:rPr lang="en-US" sz="907" b="1" dirty="0">
                <a:solidFill>
                  <a:srgbClr val="44546A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à domicile et </a:t>
            </a:r>
            <a:r>
              <a:rPr lang="en-US" sz="907" b="1" dirty="0" err="1">
                <a:solidFill>
                  <a:srgbClr val="44546A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s’isoler</a:t>
            </a:r>
            <a:r>
              <a:rPr lang="en-US" sz="907" b="1" dirty="0">
                <a:solidFill>
                  <a:srgbClr val="44546A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907" dirty="0">
                <a:solidFill>
                  <a:srgbClr val="44546A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— ne pas se déplacer (ni cabinet, ni urgences) ; </a:t>
            </a:r>
            <a:r>
              <a:rPr lang="en-US" sz="907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Limiter les contacts </a:t>
            </a:r>
            <a:r>
              <a:rPr lang="en-US" sz="907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</a:t>
            </a:r>
            <a:r>
              <a:rPr lang="en-US" sz="907" dirty="0" err="1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l’entourage</a:t>
            </a:r>
            <a:r>
              <a:rPr lang="en-US" sz="907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</a:t>
            </a:r>
          </a:p>
          <a:p>
            <a:pPr defTabSz="829178">
              <a:lnSpc>
                <a:spcPct val="124000"/>
              </a:lnSpc>
            </a:pPr>
            <a:r>
              <a:rPr lang="en-US" sz="907" b="1" u="sng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cabinet </a:t>
            </a:r>
            <a:r>
              <a:rPr lang="en-US" sz="907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BE" sz="907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Isoler le patient immédiatement </a:t>
            </a:r>
            <a:r>
              <a:rPr lang="fr-BE" sz="907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pièce séparée et fermée - distance ≥ 1 m · limiter les contacts à l'essentiel ;</a:t>
            </a:r>
          </a:p>
          <a:p>
            <a:pPr defTabSz="829178">
              <a:lnSpc>
                <a:spcPct val="124000"/>
              </a:lnSpc>
            </a:pPr>
            <a:r>
              <a:rPr lang="en-US" sz="907" b="1" dirty="0" err="1">
                <a:solidFill>
                  <a:srgbClr val="44546A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Objets</a:t>
            </a:r>
            <a:r>
              <a:rPr lang="en-US" sz="907" b="1" dirty="0">
                <a:solidFill>
                  <a:srgbClr val="44546A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907" b="1" dirty="0" err="1">
                <a:solidFill>
                  <a:srgbClr val="44546A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utilisés</a:t>
            </a:r>
            <a:r>
              <a:rPr lang="en-US" sz="907" b="1" dirty="0">
                <a:solidFill>
                  <a:srgbClr val="44546A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907" dirty="0">
                <a:solidFill>
                  <a:srgbClr val="44546A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(</a:t>
            </a:r>
            <a:r>
              <a:rPr lang="en-US" sz="907" dirty="0" err="1">
                <a:solidFill>
                  <a:srgbClr val="44546A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thermomètre</a:t>
            </a:r>
            <a:r>
              <a:rPr lang="en-US" sz="907" dirty="0">
                <a:solidFill>
                  <a:srgbClr val="44546A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…) → sac plastique ;</a:t>
            </a:r>
            <a:endParaRPr lang="en-US" sz="907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9178">
              <a:lnSpc>
                <a:spcPct val="124000"/>
              </a:lnSpc>
            </a:pPr>
            <a:endParaRPr lang="fr-BE" sz="81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9178">
              <a:lnSpc>
                <a:spcPct val="124000"/>
              </a:lnSpc>
            </a:pPr>
            <a:endParaRPr lang="en-US" sz="81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8171" y="1643917"/>
            <a:ext cx="112285" cy="95010"/>
          </a:xfrm>
          <a:prstGeom prst="rect">
            <a:avLst/>
          </a:prstGeom>
        </p:spPr>
      </p:pic>
      <p:pic>
        <p:nvPicPr>
          <p:cNvPr id="84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8171" y="1781170"/>
            <a:ext cx="112285" cy="95010"/>
          </a:xfrm>
          <a:prstGeom prst="rect">
            <a:avLst/>
          </a:prstGeom>
        </p:spPr>
      </p:pic>
      <p:pic>
        <p:nvPicPr>
          <p:cNvPr id="86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8171" y="1918421"/>
            <a:ext cx="112285" cy="95010"/>
          </a:xfrm>
          <a:prstGeom prst="rect">
            <a:avLst/>
          </a:prstGeom>
        </p:spPr>
      </p:pic>
      <p:pic>
        <p:nvPicPr>
          <p:cNvPr id="88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8171" y="2055673"/>
            <a:ext cx="112285" cy="95010"/>
          </a:xfrm>
          <a:prstGeom prst="rect">
            <a:avLst/>
          </a:prstGeom>
        </p:spPr>
      </p:pic>
      <p:sp>
        <p:nvSpPr>
          <p:cNvPr id="101" name="Text 91"/>
          <p:cNvSpPr/>
          <p:nvPr/>
        </p:nvSpPr>
        <p:spPr>
          <a:xfrm>
            <a:off x="1337695" y="6642018"/>
            <a:ext cx="4473776" cy="491482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/>
          </a:bodyPr>
          <a:lstStyle/>
          <a:p>
            <a:pPr defTabSz="829178"/>
            <a:r>
              <a:rPr lang="en-US" sz="725" b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* FHV : </a:t>
            </a:r>
            <a:r>
              <a:rPr lang="en-US" sz="725" b="1" dirty="0" err="1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fièvre</a:t>
            </a:r>
            <a:r>
              <a:rPr lang="en-US" sz="725" b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725" b="1" dirty="0" err="1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hémorragique</a:t>
            </a:r>
            <a:r>
              <a:rPr lang="en-US" sz="725" b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  <a:r>
              <a:rPr lang="en-US" sz="725" b="1" dirty="0" err="1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virale</a:t>
            </a:r>
            <a:r>
              <a:rPr lang="en-US" sz="725" b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3" name="Text 93"/>
          <p:cNvSpPr/>
          <p:nvPr/>
        </p:nvSpPr>
        <p:spPr>
          <a:xfrm>
            <a:off x="10561321" y="6693976"/>
            <a:ext cx="1447824" cy="1468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829178"/>
            <a:r>
              <a:rPr lang="en-US" sz="612" b="1" dirty="0">
                <a:solidFill>
                  <a:srgbClr val="8A9CA8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Page 1/4</a:t>
            </a:r>
            <a:endParaRPr lang="en-US" sz="612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2E898ADB-06CB-0130-A766-13642DCEDC39}"/>
              </a:ext>
            </a:extLst>
          </p:cNvPr>
          <p:cNvSpPr txBox="1"/>
          <p:nvPr/>
        </p:nvSpPr>
        <p:spPr>
          <a:xfrm>
            <a:off x="1491231" y="6157388"/>
            <a:ext cx="4565282" cy="2565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829178"/>
            <a:r>
              <a:rPr lang="fr-BE" sz="907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Procédure complète </a:t>
            </a:r>
            <a:r>
              <a:rPr lang="fr-BE" sz="907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BE" sz="907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907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Gestion suspicion FHV première ligne - SPF Santé publique</a:t>
            </a:r>
            <a:endParaRPr lang="fr-BE" sz="907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 0">
            <a:extLst>
              <a:ext uri="{FF2B5EF4-FFF2-40B4-BE49-F238E27FC236}">
                <a16:creationId xmlns:a16="http://schemas.microsoft.com/office/drawing/2014/main" id="{F705A9F0-CA1F-759F-3876-AE17829F5195}"/>
              </a:ext>
            </a:extLst>
          </p:cNvPr>
          <p:cNvSpPr/>
          <p:nvPr/>
        </p:nvSpPr>
        <p:spPr>
          <a:xfrm>
            <a:off x="6358593" y="1018525"/>
            <a:ext cx="4148629" cy="254934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/>
          </a:bodyPr>
          <a:lstStyle/>
          <a:p>
            <a:pPr defTabSz="829178"/>
            <a:r>
              <a:rPr lang="en-US" sz="907" b="1" kern="0" spc="200" dirty="0">
                <a:solidFill>
                  <a:srgbClr val="6B6B6B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ZONES ENDÉMIQUES</a:t>
            </a:r>
            <a:endParaRPr lang="en-US" sz="90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Shape 1">
            <a:extLst>
              <a:ext uri="{FF2B5EF4-FFF2-40B4-BE49-F238E27FC236}">
                <a16:creationId xmlns:a16="http://schemas.microsoft.com/office/drawing/2014/main" id="{B54E2183-B7D1-5E82-A274-66084D758BF4}"/>
              </a:ext>
            </a:extLst>
          </p:cNvPr>
          <p:cNvSpPr/>
          <p:nvPr/>
        </p:nvSpPr>
        <p:spPr>
          <a:xfrm>
            <a:off x="6306850" y="1204996"/>
            <a:ext cx="4200641" cy="1630286"/>
          </a:xfrm>
          <a:prstGeom prst="roundRect">
            <a:avLst>
              <a:gd name="adj" fmla="val 4962"/>
            </a:avLst>
          </a:prstGeom>
          <a:solidFill>
            <a:srgbClr val="FFFFFF"/>
          </a:solidFill>
          <a:ln w="9525">
            <a:solidFill>
              <a:srgbClr val="E6E6E6"/>
            </a:solidFill>
            <a:prstDash val="solid"/>
          </a:ln>
        </p:spPr>
        <p:txBody>
          <a:bodyPr/>
          <a:lstStyle/>
          <a:p>
            <a:pPr defTabSz="829178"/>
            <a:endParaRPr lang="fr-BE" sz="90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Shape 2">
            <a:extLst>
              <a:ext uri="{FF2B5EF4-FFF2-40B4-BE49-F238E27FC236}">
                <a16:creationId xmlns:a16="http://schemas.microsoft.com/office/drawing/2014/main" id="{B6C1B45A-A3E8-BA82-A708-AB0F78EC765A}"/>
              </a:ext>
            </a:extLst>
          </p:cNvPr>
          <p:cNvSpPr/>
          <p:nvPr/>
        </p:nvSpPr>
        <p:spPr>
          <a:xfrm>
            <a:off x="6457091" y="1384975"/>
            <a:ext cx="941922" cy="345491"/>
          </a:xfrm>
          <a:prstGeom prst="roundRect">
            <a:avLst>
              <a:gd name="adj" fmla="val 50000"/>
            </a:avLst>
          </a:prstGeom>
          <a:solidFill>
            <a:srgbClr val="E2574C"/>
          </a:solidFill>
          <a:ln/>
        </p:spPr>
        <p:txBody>
          <a:bodyPr/>
          <a:lstStyle/>
          <a:p>
            <a:pPr defTabSz="829178"/>
            <a:endParaRPr lang="fr-BE" sz="907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 3">
            <a:extLst>
              <a:ext uri="{FF2B5EF4-FFF2-40B4-BE49-F238E27FC236}">
                <a16:creationId xmlns:a16="http://schemas.microsoft.com/office/drawing/2014/main" id="{620E4100-C25B-5C23-9423-D0100FCF8F40}"/>
              </a:ext>
            </a:extLst>
          </p:cNvPr>
          <p:cNvSpPr/>
          <p:nvPr/>
        </p:nvSpPr>
        <p:spPr>
          <a:xfrm>
            <a:off x="6406940" y="1462011"/>
            <a:ext cx="999008" cy="224569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/>
          </a:bodyPr>
          <a:lstStyle/>
          <a:p>
            <a:pPr algn="ctr" defTabSz="829178"/>
            <a:r>
              <a:rPr lang="en-US" sz="907" b="1" dirty="0">
                <a:solidFill>
                  <a:srgbClr val="FFFFFF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Ebola</a:t>
            </a:r>
            <a:endParaRPr lang="en-US" sz="90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 4">
            <a:extLst>
              <a:ext uri="{FF2B5EF4-FFF2-40B4-BE49-F238E27FC236}">
                <a16:creationId xmlns:a16="http://schemas.microsoft.com/office/drawing/2014/main" id="{EC214F5F-37A3-7046-1F8D-0BBBD0A26D23}"/>
              </a:ext>
            </a:extLst>
          </p:cNvPr>
          <p:cNvSpPr/>
          <p:nvPr/>
        </p:nvSpPr>
        <p:spPr>
          <a:xfrm>
            <a:off x="7449086" y="1342852"/>
            <a:ext cx="3000417" cy="422093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lnSpcReduction="10000"/>
          </a:bodyPr>
          <a:lstStyle/>
          <a:p>
            <a:pPr defTabSz="829178">
              <a:lnSpc>
                <a:spcPct val="145000"/>
              </a:lnSpc>
            </a:pPr>
            <a:r>
              <a:rPr lang="en-US" sz="907" b="1" dirty="0">
                <a:solidFill>
                  <a:srgbClr val="FF0000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! </a:t>
            </a:r>
            <a:r>
              <a:rPr lang="en-US" sz="907" b="1" dirty="0" err="1">
                <a:solidFill>
                  <a:srgbClr val="FF0000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Epidémie</a:t>
            </a:r>
            <a:r>
              <a:rPr lang="en-US" sz="907" b="1" dirty="0">
                <a:solidFill>
                  <a:srgbClr val="FF0000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 </a:t>
            </a:r>
            <a:r>
              <a:rPr lang="en-US" sz="907" b="1" dirty="0" err="1">
                <a:solidFill>
                  <a:srgbClr val="FF0000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en</a:t>
            </a:r>
            <a:r>
              <a:rPr lang="en-US" sz="907" b="1" dirty="0">
                <a:solidFill>
                  <a:srgbClr val="FF0000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 </a:t>
            </a:r>
            <a:r>
              <a:rPr lang="en-US" sz="907" b="1" dirty="0" err="1">
                <a:solidFill>
                  <a:srgbClr val="FF0000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cours</a:t>
            </a:r>
            <a:r>
              <a:rPr lang="en-US" sz="907" b="1" dirty="0">
                <a:solidFill>
                  <a:srgbClr val="FF0000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 ! : </a:t>
            </a:r>
            <a:r>
              <a:rPr lang="en-US" sz="907" b="1" dirty="0">
                <a:solidFill>
                  <a:srgbClr val="2B2B2B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RDC — Ituri · Nord-Kivu · Sud-Kivu · </a:t>
            </a:r>
            <a:r>
              <a:rPr lang="en-US" sz="907" b="1" dirty="0" err="1">
                <a:solidFill>
                  <a:srgbClr val="2B2B2B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Ouganda</a:t>
            </a:r>
            <a:r>
              <a:rPr lang="en-US" sz="907" b="1" dirty="0">
                <a:solidFill>
                  <a:srgbClr val="2B2B2B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 </a:t>
            </a:r>
            <a:endParaRPr lang="en-US" sz="90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Shape 6">
            <a:extLst>
              <a:ext uri="{FF2B5EF4-FFF2-40B4-BE49-F238E27FC236}">
                <a16:creationId xmlns:a16="http://schemas.microsoft.com/office/drawing/2014/main" id="{0AA191DC-705E-933D-DED8-851040D522F8}"/>
              </a:ext>
            </a:extLst>
          </p:cNvPr>
          <p:cNvSpPr/>
          <p:nvPr/>
        </p:nvSpPr>
        <p:spPr>
          <a:xfrm>
            <a:off x="6430101" y="1883602"/>
            <a:ext cx="941922" cy="345491"/>
          </a:xfrm>
          <a:prstGeom prst="roundRect">
            <a:avLst>
              <a:gd name="adj" fmla="val 50000"/>
            </a:avLst>
          </a:prstGeom>
          <a:solidFill>
            <a:srgbClr val="E89A3C"/>
          </a:solidFill>
          <a:ln/>
        </p:spPr>
        <p:txBody>
          <a:bodyPr/>
          <a:lstStyle/>
          <a:p>
            <a:pPr defTabSz="829178"/>
            <a:endParaRPr lang="fr-BE" sz="907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 7">
            <a:extLst>
              <a:ext uri="{FF2B5EF4-FFF2-40B4-BE49-F238E27FC236}">
                <a16:creationId xmlns:a16="http://schemas.microsoft.com/office/drawing/2014/main" id="{8E555014-75B3-4B9D-C012-E06174183E4C}"/>
              </a:ext>
            </a:extLst>
          </p:cNvPr>
          <p:cNvSpPr/>
          <p:nvPr/>
        </p:nvSpPr>
        <p:spPr>
          <a:xfrm>
            <a:off x="6432720" y="1961337"/>
            <a:ext cx="999008" cy="224569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/>
          </a:bodyPr>
          <a:lstStyle/>
          <a:p>
            <a:pPr algn="ctr" defTabSz="829178"/>
            <a:r>
              <a:rPr lang="en-US" sz="907" b="1" dirty="0">
                <a:solidFill>
                  <a:srgbClr val="FFFFFF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Marburg</a:t>
            </a:r>
            <a:endParaRPr lang="en-US" sz="90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 8">
            <a:extLst>
              <a:ext uri="{FF2B5EF4-FFF2-40B4-BE49-F238E27FC236}">
                <a16:creationId xmlns:a16="http://schemas.microsoft.com/office/drawing/2014/main" id="{2EEFDAC8-DA26-43B0-C970-0CC90C0D48FC}"/>
              </a:ext>
            </a:extLst>
          </p:cNvPr>
          <p:cNvSpPr/>
          <p:nvPr/>
        </p:nvSpPr>
        <p:spPr>
          <a:xfrm>
            <a:off x="7457445" y="1846503"/>
            <a:ext cx="3006790" cy="360066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Autofit/>
          </a:bodyPr>
          <a:lstStyle/>
          <a:p>
            <a:pPr defTabSz="829178">
              <a:lnSpc>
                <a:spcPct val="145000"/>
              </a:lnSpc>
            </a:pPr>
            <a:r>
              <a:rPr lang="en-US" sz="907" b="1" dirty="0">
                <a:solidFill>
                  <a:srgbClr val="ED7D31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Pas </a:t>
            </a:r>
            <a:r>
              <a:rPr lang="en-US" sz="907" b="1" dirty="0" err="1">
                <a:solidFill>
                  <a:srgbClr val="ED7D31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d’épidémie</a:t>
            </a:r>
            <a:r>
              <a:rPr lang="en-US" sz="907" b="1" dirty="0">
                <a:solidFill>
                  <a:srgbClr val="ED7D31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 </a:t>
            </a:r>
            <a:r>
              <a:rPr lang="en-US" sz="907" b="1" dirty="0" err="1">
                <a:solidFill>
                  <a:srgbClr val="ED7D31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en</a:t>
            </a:r>
            <a:r>
              <a:rPr lang="en-US" sz="907" b="1" dirty="0">
                <a:solidFill>
                  <a:srgbClr val="ED7D31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 </a:t>
            </a:r>
            <a:r>
              <a:rPr lang="en-US" sz="907" b="1" dirty="0" err="1">
                <a:solidFill>
                  <a:srgbClr val="ED7D31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cours</a:t>
            </a:r>
            <a:r>
              <a:rPr lang="en-US" sz="907" b="1" dirty="0">
                <a:solidFill>
                  <a:srgbClr val="ED7D31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 ; zones à </a:t>
            </a:r>
            <a:r>
              <a:rPr lang="en-US" sz="907" b="1" dirty="0" err="1">
                <a:solidFill>
                  <a:srgbClr val="ED7D31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risque</a:t>
            </a:r>
            <a:r>
              <a:rPr lang="en-US" sz="907" b="1" dirty="0">
                <a:solidFill>
                  <a:srgbClr val="ED7D31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 : </a:t>
            </a:r>
            <a:r>
              <a:rPr lang="en-US" sz="907" b="1" dirty="0">
                <a:solidFill>
                  <a:srgbClr val="2B2B2B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RDC · Kenya · </a:t>
            </a:r>
            <a:r>
              <a:rPr lang="en-US" sz="907" b="1" dirty="0" err="1">
                <a:solidFill>
                  <a:srgbClr val="2B2B2B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Ouganda</a:t>
            </a:r>
            <a:r>
              <a:rPr lang="en-US" sz="907" b="1" dirty="0">
                <a:solidFill>
                  <a:srgbClr val="2B2B2B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 · </a:t>
            </a:r>
            <a:r>
              <a:rPr lang="en-US" sz="907" b="1" dirty="0" err="1">
                <a:solidFill>
                  <a:srgbClr val="2B2B2B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Tanzanie</a:t>
            </a:r>
            <a:endParaRPr lang="en-US" sz="90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Shape 10">
            <a:extLst>
              <a:ext uri="{FF2B5EF4-FFF2-40B4-BE49-F238E27FC236}">
                <a16:creationId xmlns:a16="http://schemas.microsoft.com/office/drawing/2014/main" id="{FC62C18F-9F5D-9BBA-6362-EF1BCEA1B80B}"/>
              </a:ext>
            </a:extLst>
          </p:cNvPr>
          <p:cNvSpPr/>
          <p:nvPr/>
        </p:nvSpPr>
        <p:spPr>
          <a:xfrm>
            <a:off x="6449995" y="2325865"/>
            <a:ext cx="941922" cy="345491"/>
          </a:xfrm>
          <a:prstGeom prst="roundRect">
            <a:avLst>
              <a:gd name="adj" fmla="val 50000"/>
            </a:avLst>
          </a:prstGeom>
          <a:solidFill>
            <a:srgbClr val="34A085"/>
          </a:solidFill>
          <a:ln/>
        </p:spPr>
        <p:txBody>
          <a:bodyPr/>
          <a:lstStyle/>
          <a:p>
            <a:pPr defTabSz="829178"/>
            <a:endParaRPr lang="fr-BE" sz="907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 11">
            <a:extLst>
              <a:ext uri="{FF2B5EF4-FFF2-40B4-BE49-F238E27FC236}">
                <a16:creationId xmlns:a16="http://schemas.microsoft.com/office/drawing/2014/main" id="{16ADDC12-C2EC-2EFE-7B50-4AC766B80102}"/>
              </a:ext>
            </a:extLst>
          </p:cNvPr>
          <p:cNvSpPr/>
          <p:nvPr/>
        </p:nvSpPr>
        <p:spPr>
          <a:xfrm>
            <a:off x="6400005" y="2411421"/>
            <a:ext cx="999008" cy="224569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/>
          </a:bodyPr>
          <a:lstStyle/>
          <a:p>
            <a:pPr algn="ctr" defTabSz="829178"/>
            <a:r>
              <a:rPr lang="en-US" sz="907" b="1" dirty="0">
                <a:solidFill>
                  <a:srgbClr val="FFFFFF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Lassa</a:t>
            </a:r>
            <a:endParaRPr lang="en-US" sz="90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 12">
            <a:extLst>
              <a:ext uri="{FF2B5EF4-FFF2-40B4-BE49-F238E27FC236}">
                <a16:creationId xmlns:a16="http://schemas.microsoft.com/office/drawing/2014/main" id="{B238EBA6-BCEA-20EC-CA98-29CBF613FF7D}"/>
              </a:ext>
            </a:extLst>
          </p:cNvPr>
          <p:cNvSpPr/>
          <p:nvPr/>
        </p:nvSpPr>
        <p:spPr>
          <a:xfrm>
            <a:off x="7476616" y="2301497"/>
            <a:ext cx="2972887" cy="360066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Autofit/>
          </a:bodyPr>
          <a:lstStyle/>
          <a:p>
            <a:pPr defTabSz="829178">
              <a:lnSpc>
                <a:spcPct val="145000"/>
              </a:lnSpc>
            </a:pPr>
            <a:r>
              <a:rPr lang="en-US" sz="907" b="1" dirty="0">
                <a:solidFill>
                  <a:srgbClr val="ED7D31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Zones </a:t>
            </a:r>
            <a:r>
              <a:rPr lang="en-US" sz="907" b="1" dirty="0" err="1">
                <a:solidFill>
                  <a:srgbClr val="ED7D31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endémiques</a:t>
            </a:r>
            <a:r>
              <a:rPr lang="en-US" sz="907" b="1" dirty="0">
                <a:solidFill>
                  <a:srgbClr val="ED7D31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 </a:t>
            </a:r>
            <a:r>
              <a:rPr lang="en-US" sz="907" b="1" dirty="0">
                <a:solidFill>
                  <a:srgbClr val="2B2B2B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: </a:t>
            </a:r>
            <a:r>
              <a:rPr lang="en-US" sz="907" b="1" dirty="0" err="1">
                <a:solidFill>
                  <a:srgbClr val="2B2B2B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Nigéria</a:t>
            </a:r>
            <a:r>
              <a:rPr lang="en-US" sz="907" b="1" dirty="0">
                <a:solidFill>
                  <a:srgbClr val="2B2B2B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 · Sierra Leone · Libéria · Guinée · Bénin · Ghana</a:t>
            </a:r>
            <a:endParaRPr lang="en-US" sz="90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ext 13">
            <a:extLst>
              <a:ext uri="{FF2B5EF4-FFF2-40B4-BE49-F238E27FC236}">
                <a16:creationId xmlns:a16="http://schemas.microsoft.com/office/drawing/2014/main" id="{7137262A-7F77-83F6-8E77-AB7943EFB04C}"/>
              </a:ext>
            </a:extLst>
          </p:cNvPr>
          <p:cNvSpPr/>
          <p:nvPr/>
        </p:nvSpPr>
        <p:spPr>
          <a:xfrm>
            <a:off x="6375371" y="2897268"/>
            <a:ext cx="4124117" cy="183953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lnSpcReduction="10000"/>
          </a:bodyPr>
          <a:lstStyle/>
          <a:p>
            <a:pPr defTabSz="829178"/>
            <a:r>
              <a:rPr lang="en-US" sz="907" b="1" dirty="0">
                <a:solidFill>
                  <a:srgbClr val="9A9A9A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Sources actualisées : </a:t>
            </a:r>
            <a:r>
              <a:rPr lang="en-US" sz="907" b="1" u="sng" dirty="0">
                <a:solidFill>
                  <a:srgbClr val="9A9A9A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ECDC</a:t>
            </a:r>
            <a:r>
              <a:rPr lang="en-US" sz="907" b="1" dirty="0">
                <a:solidFill>
                  <a:srgbClr val="9A9A9A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·</a:t>
            </a:r>
            <a:r>
              <a:rPr lang="en-US" sz="907" b="1" u="sng" dirty="0">
                <a:solidFill>
                  <a:srgbClr val="9A9A9A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WHO Healthmap</a:t>
            </a:r>
            <a:r>
              <a:rPr lang="en-US" sz="907" b="1" dirty="0">
                <a:solidFill>
                  <a:srgbClr val="9A9A9A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</a:rPr>
              <a:t>·</a:t>
            </a:r>
            <a:r>
              <a:rPr lang="en-US" sz="907" b="1" u="sng" dirty="0">
                <a:solidFill>
                  <a:srgbClr val="9A9A9A"/>
                </a:solidFill>
                <a:latin typeface="Arial" panose="020B0604020202020204" pitchFamily="34" charset="0"/>
                <a:ea typeface="Helvetica" pitchFamily="34" charset="-122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Beacon Disease Events</a:t>
            </a:r>
            <a:endParaRPr lang="en-US" sz="90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Text 0">
            <a:extLst>
              <a:ext uri="{FF2B5EF4-FFF2-40B4-BE49-F238E27FC236}">
                <a16:creationId xmlns:a16="http://schemas.microsoft.com/office/drawing/2014/main" id="{92D820F7-636C-D9DF-DEB5-920054837E38}"/>
              </a:ext>
            </a:extLst>
          </p:cNvPr>
          <p:cNvSpPr/>
          <p:nvPr/>
        </p:nvSpPr>
        <p:spPr>
          <a:xfrm>
            <a:off x="6400006" y="3876822"/>
            <a:ext cx="4235095" cy="172259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lnSpcReduction="10000"/>
          </a:bodyPr>
          <a:lstStyle/>
          <a:p>
            <a:pPr defTabSz="829178"/>
            <a:r>
              <a:rPr lang="en-US" sz="884" b="1" kern="0" spc="115" dirty="0">
                <a:solidFill>
                  <a:srgbClr val="6B6B6B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MODES DE TRANSMISSION</a:t>
            </a:r>
            <a:endParaRPr lang="en-US" sz="884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0" name="Shape 1">
            <a:extLst>
              <a:ext uri="{FF2B5EF4-FFF2-40B4-BE49-F238E27FC236}">
                <a16:creationId xmlns:a16="http://schemas.microsoft.com/office/drawing/2014/main" id="{4ACFAFCB-E819-A70A-1DA1-C8A1698A7DC4}"/>
              </a:ext>
            </a:extLst>
          </p:cNvPr>
          <p:cNvSpPr/>
          <p:nvPr/>
        </p:nvSpPr>
        <p:spPr>
          <a:xfrm>
            <a:off x="6293092" y="4058630"/>
            <a:ext cx="4230991" cy="2339692"/>
          </a:xfrm>
          <a:prstGeom prst="roundRect">
            <a:avLst>
              <a:gd name="adj" fmla="val 3846"/>
            </a:avLst>
          </a:prstGeom>
          <a:solidFill>
            <a:srgbClr val="FFFFFF"/>
          </a:solidFill>
          <a:ln w="9525">
            <a:solidFill>
              <a:srgbClr val="E6E6E6"/>
            </a:solidFill>
            <a:prstDash val="solid"/>
          </a:ln>
        </p:spPr>
        <p:txBody>
          <a:bodyPr/>
          <a:lstStyle/>
          <a:p>
            <a:pPr defTabSz="829178"/>
            <a:endParaRPr lang="fr-BE" sz="1632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1" name="Shape 2">
            <a:extLst>
              <a:ext uri="{FF2B5EF4-FFF2-40B4-BE49-F238E27FC236}">
                <a16:creationId xmlns:a16="http://schemas.microsoft.com/office/drawing/2014/main" id="{A02038DA-3DE5-4A78-5768-8C246551EAB4}"/>
              </a:ext>
            </a:extLst>
          </p:cNvPr>
          <p:cNvSpPr/>
          <p:nvPr/>
        </p:nvSpPr>
        <p:spPr>
          <a:xfrm>
            <a:off x="6377101" y="4079832"/>
            <a:ext cx="360513" cy="307958"/>
          </a:xfrm>
          <a:prstGeom prst="ellipse">
            <a:avLst/>
          </a:prstGeom>
          <a:solidFill>
            <a:srgbClr val="E2574C"/>
          </a:solidFill>
          <a:ln/>
        </p:spPr>
        <p:txBody>
          <a:bodyPr/>
          <a:lstStyle/>
          <a:p>
            <a:pPr defTabSz="829178"/>
            <a:endParaRPr lang="fr-BE" sz="1632" b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72" name="Image 0" descr="preencoded.png">
            <a:extLst>
              <a:ext uri="{FF2B5EF4-FFF2-40B4-BE49-F238E27FC236}">
                <a16:creationId xmlns:a16="http://schemas.microsoft.com/office/drawing/2014/main" id="{348D9F70-31EA-C26F-150F-D07FE827CF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9995" y="4125890"/>
            <a:ext cx="230771" cy="193333"/>
          </a:xfrm>
          <a:prstGeom prst="rect">
            <a:avLst/>
          </a:prstGeom>
        </p:spPr>
      </p:pic>
      <p:sp>
        <p:nvSpPr>
          <p:cNvPr id="173" name="Text 3">
            <a:extLst>
              <a:ext uri="{FF2B5EF4-FFF2-40B4-BE49-F238E27FC236}">
                <a16:creationId xmlns:a16="http://schemas.microsoft.com/office/drawing/2014/main" id="{78548C89-D020-8624-A5C2-DE48564AC002}"/>
              </a:ext>
            </a:extLst>
          </p:cNvPr>
          <p:cNvSpPr/>
          <p:nvPr/>
        </p:nvSpPr>
        <p:spPr>
          <a:xfrm>
            <a:off x="6838684" y="4157102"/>
            <a:ext cx="2996590" cy="183102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fontScale="77500" lnSpcReduction="20000"/>
          </a:bodyPr>
          <a:lstStyle/>
          <a:p>
            <a:pPr defTabSz="829178">
              <a:lnSpc>
                <a:spcPct val="120000"/>
              </a:lnSpc>
            </a:pPr>
            <a:r>
              <a:rPr lang="en-US" sz="1055" b="1" dirty="0">
                <a:solidFill>
                  <a:srgbClr val="2B2B2B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Contact direct avec une personne malade</a:t>
            </a:r>
            <a:endParaRPr lang="en-US" sz="1055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5" name="Shape 6">
            <a:extLst>
              <a:ext uri="{FF2B5EF4-FFF2-40B4-BE49-F238E27FC236}">
                <a16:creationId xmlns:a16="http://schemas.microsoft.com/office/drawing/2014/main" id="{BA1ED29C-DE99-D9E6-8975-DCF844E2FF81}"/>
              </a:ext>
            </a:extLst>
          </p:cNvPr>
          <p:cNvSpPr/>
          <p:nvPr/>
        </p:nvSpPr>
        <p:spPr>
          <a:xfrm>
            <a:off x="6386286" y="4420543"/>
            <a:ext cx="360513" cy="307958"/>
          </a:xfrm>
          <a:prstGeom prst="ellipse">
            <a:avLst/>
          </a:prstGeom>
          <a:solidFill>
            <a:srgbClr val="E89A3C"/>
          </a:solidFill>
          <a:ln/>
        </p:spPr>
        <p:txBody>
          <a:bodyPr/>
          <a:lstStyle/>
          <a:p>
            <a:pPr defTabSz="829178"/>
            <a:endParaRPr lang="fr-BE" sz="1632" b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76" name="Image 1" descr="preencoded.png">
            <a:extLst>
              <a:ext uri="{FF2B5EF4-FFF2-40B4-BE49-F238E27FC236}">
                <a16:creationId xmlns:a16="http://schemas.microsoft.com/office/drawing/2014/main" id="{CE724D63-DA02-2CC1-2296-E6A2FB9B06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9704" y="4493960"/>
            <a:ext cx="230771" cy="193333"/>
          </a:xfrm>
          <a:prstGeom prst="rect">
            <a:avLst/>
          </a:prstGeom>
        </p:spPr>
      </p:pic>
      <p:sp>
        <p:nvSpPr>
          <p:cNvPr id="177" name="Text 7">
            <a:extLst>
              <a:ext uri="{FF2B5EF4-FFF2-40B4-BE49-F238E27FC236}">
                <a16:creationId xmlns:a16="http://schemas.microsoft.com/office/drawing/2014/main" id="{59874437-63A3-0E1B-E3D0-9444B2C16F1D}"/>
              </a:ext>
            </a:extLst>
          </p:cNvPr>
          <p:cNvSpPr/>
          <p:nvPr/>
        </p:nvSpPr>
        <p:spPr>
          <a:xfrm>
            <a:off x="6858530" y="4504191"/>
            <a:ext cx="3679701" cy="183102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fontScale="77500" lnSpcReduction="20000"/>
          </a:bodyPr>
          <a:lstStyle/>
          <a:p>
            <a:pPr defTabSz="829178">
              <a:lnSpc>
                <a:spcPct val="120000"/>
              </a:lnSpc>
            </a:pPr>
            <a:r>
              <a:rPr lang="en-US" sz="1055" b="1" dirty="0">
                <a:solidFill>
                  <a:srgbClr val="2B2B2B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Fluides corporels</a:t>
            </a:r>
            <a:endParaRPr lang="en-US" sz="1055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9" name="Shape 10">
            <a:extLst>
              <a:ext uri="{FF2B5EF4-FFF2-40B4-BE49-F238E27FC236}">
                <a16:creationId xmlns:a16="http://schemas.microsoft.com/office/drawing/2014/main" id="{6B84C61A-3FD9-56AE-C435-1D195FD6ECE5}"/>
              </a:ext>
            </a:extLst>
          </p:cNvPr>
          <p:cNvSpPr/>
          <p:nvPr/>
        </p:nvSpPr>
        <p:spPr>
          <a:xfrm>
            <a:off x="6394076" y="4782453"/>
            <a:ext cx="360513" cy="307958"/>
          </a:xfrm>
          <a:prstGeom prst="ellipse">
            <a:avLst/>
          </a:prstGeom>
          <a:solidFill>
            <a:srgbClr val="C2547E"/>
          </a:solidFill>
          <a:ln/>
        </p:spPr>
        <p:txBody>
          <a:bodyPr/>
          <a:lstStyle/>
          <a:p>
            <a:pPr defTabSz="829178"/>
            <a:endParaRPr lang="fr-BE" sz="1632" b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80" name="Image 2" descr="preencoded.png">
            <a:extLst>
              <a:ext uri="{FF2B5EF4-FFF2-40B4-BE49-F238E27FC236}">
                <a16:creationId xmlns:a16="http://schemas.microsoft.com/office/drawing/2014/main" id="{AE4DC0A1-BC5D-714B-2243-66B48D5780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67493" y="4855869"/>
            <a:ext cx="230771" cy="193333"/>
          </a:xfrm>
          <a:prstGeom prst="rect">
            <a:avLst/>
          </a:prstGeom>
        </p:spPr>
      </p:pic>
      <p:sp>
        <p:nvSpPr>
          <p:cNvPr id="181" name="Text 11">
            <a:extLst>
              <a:ext uri="{FF2B5EF4-FFF2-40B4-BE49-F238E27FC236}">
                <a16:creationId xmlns:a16="http://schemas.microsoft.com/office/drawing/2014/main" id="{54FE11C2-A8B6-CED3-0D83-235DD59DD468}"/>
              </a:ext>
            </a:extLst>
          </p:cNvPr>
          <p:cNvSpPr/>
          <p:nvPr/>
        </p:nvSpPr>
        <p:spPr>
          <a:xfrm>
            <a:off x="6858530" y="4828648"/>
            <a:ext cx="3045142" cy="183102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fontScale="77500" lnSpcReduction="20000"/>
          </a:bodyPr>
          <a:lstStyle/>
          <a:p>
            <a:pPr defTabSz="829178">
              <a:lnSpc>
                <a:spcPct val="120000"/>
              </a:lnSpc>
            </a:pPr>
            <a:r>
              <a:rPr lang="en-US" sz="1055" b="1" dirty="0">
                <a:solidFill>
                  <a:srgbClr val="2B2B2B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Rites funéraires &amp; personne décédée</a:t>
            </a:r>
            <a:endParaRPr lang="en-US" sz="1055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3" name="Shape 14">
            <a:extLst>
              <a:ext uri="{FF2B5EF4-FFF2-40B4-BE49-F238E27FC236}">
                <a16:creationId xmlns:a16="http://schemas.microsoft.com/office/drawing/2014/main" id="{5FC58014-1BDD-9500-9015-2C25E31E4D0B}"/>
              </a:ext>
            </a:extLst>
          </p:cNvPr>
          <p:cNvSpPr/>
          <p:nvPr/>
        </p:nvSpPr>
        <p:spPr>
          <a:xfrm>
            <a:off x="6392101" y="5142184"/>
            <a:ext cx="360513" cy="307958"/>
          </a:xfrm>
          <a:prstGeom prst="ellipse">
            <a:avLst/>
          </a:prstGeom>
          <a:solidFill>
            <a:srgbClr val="34A085"/>
          </a:solidFill>
          <a:ln/>
        </p:spPr>
        <p:txBody>
          <a:bodyPr/>
          <a:lstStyle/>
          <a:p>
            <a:pPr defTabSz="829178"/>
            <a:endParaRPr lang="fr-BE" sz="1632" b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84" name="Image 3" descr="preencoded.png">
            <a:extLst>
              <a:ext uri="{FF2B5EF4-FFF2-40B4-BE49-F238E27FC236}">
                <a16:creationId xmlns:a16="http://schemas.microsoft.com/office/drawing/2014/main" id="{A83EC657-45BB-B86E-C5BF-BC45EE67EA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65518" y="5215601"/>
            <a:ext cx="230771" cy="193333"/>
          </a:xfrm>
          <a:prstGeom prst="rect">
            <a:avLst/>
          </a:prstGeom>
        </p:spPr>
      </p:pic>
      <p:sp>
        <p:nvSpPr>
          <p:cNvPr id="185" name="Text 15">
            <a:extLst>
              <a:ext uri="{FF2B5EF4-FFF2-40B4-BE49-F238E27FC236}">
                <a16:creationId xmlns:a16="http://schemas.microsoft.com/office/drawing/2014/main" id="{D1CD5C1D-FBD8-B064-1EDA-367DE2167EC1}"/>
              </a:ext>
            </a:extLst>
          </p:cNvPr>
          <p:cNvSpPr/>
          <p:nvPr/>
        </p:nvSpPr>
        <p:spPr>
          <a:xfrm>
            <a:off x="6858530" y="5196445"/>
            <a:ext cx="2660072" cy="183102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fontScale="77500" lnSpcReduction="20000"/>
          </a:bodyPr>
          <a:lstStyle/>
          <a:p>
            <a:pPr defTabSz="829178">
              <a:lnSpc>
                <a:spcPct val="120000"/>
              </a:lnSpc>
            </a:pPr>
            <a:r>
              <a:rPr lang="en-US" sz="1055" b="1" dirty="0">
                <a:solidFill>
                  <a:srgbClr val="2B2B2B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Objets, literie &amp; surfaces contaminés</a:t>
            </a:r>
            <a:endParaRPr lang="en-US" sz="1055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Shape 18">
            <a:extLst>
              <a:ext uri="{FF2B5EF4-FFF2-40B4-BE49-F238E27FC236}">
                <a16:creationId xmlns:a16="http://schemas.microsoft.com/office/drawing/2014/main" id="{468FDE14-057A-99D6-40C1-6EC7C8E54795}"/>
              </a:ext>
            </a:extLst>
          </p:cNvPr>
          <p:cNvSpPr/>
          <p:nvPr/>
        </p:nvSpPr>
        <p:spPr>
          <a:xfrm>
            <a:off x="6392101" y="5493487"/>
            <a:ext cx="360513" cy="307958"/>
          </a:xfrm>
          <a:prstGeom prst="ellipse">
            <a:avLst/>
          </a:prstGeom>
          <a:solidFill>
            <a:srgbClr val="3A78C2"/>
          </a:solidFill>
          <a:ln/>
        </p:spPr>
        <p:txBody>
          <a:bodyPr/>
          <a:lstStyle/>
          <a:p>
            <a:pPr defTabSz="829178"/>
            <a:endParaRPr lang="fr-BE" sz="1632" b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88" name="Image 4" descr="preencoded.png">
            <a:extLst>
              <a:ext uri="{FF2B5EF4-FFF2-40B4-BE49-F238E27FC236}">
                <a16:creationId xmlns:a16="http://schemas.microsoft.com/office/drawing/2014/main" id="{207D4DFC-05E6-D2EA-20F7-E4876626ED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65518" y="5566904"/>
            <a:ext cx="230771" cy="193333"/>
          </a:xfrm>
          <a:prstGeom prst="rect">
            <a:avLst/>
          </a:prstGeom>
        </p:spPr>
      </p:pic>
      <p:sp>
        <p:nvSpPr>
          <p:cNvPr id="189" name="Text 19">
            <a:extLst>
              <a:ext uri="{FF2B5EF4-FFF2-40B4-BE49-F238E27FC236}">
                <a16:creationId xmlns:a16="http://schemas.microsoft.com/office/drawing/2014/main" id="{CE32FF24-0CD9-1F58-0A09-D4D8CCDF0F69}"/>
              </a:ext>
            </a:extLst>
          </p:cNvPr>
          <p:cNvSpPr/>
          <p:nvPr/>
        </p:nvSpPr>
        <p:spPr>
          <a:xfrm>
            <a:off x="6858530" y="5526399"/>
            <a:ext cx="3055220" cy="183102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fontScale="77500" lnSpcReduction="20000"/>
          </a:bodyPr>
          <a:lstStyle/>
          <a:p>
            <a:pPr defTabSz="829178">
              <a:lnSpc>
                <a:spcPct val="120000"/>
              </a:lnSpc>
            </a:pPr>
            <a:r>
              <a:rPr lang="en-US" sz="1055" b="1" dirty="0">
                <a:solidFill>
                  <a:srgbClr val="2B2B2B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Animaux infectés (reservoir </a:t>
            </a:r>
            <a:r>
              <a:rPr lang="en-US" sz="1055" b="1" dirty="0" err="1">
                <a:solidFill>
                  <a:srgbClr val="2B2B2B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en</a:t>
            </a:r>
            <a:r>
              <a:rPr lang="en-US" sz="1055" b="1" dirty="0">
                <a:solidFill>
                  <a:srgbClr val="2B2B2B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 zone </a:t>
            </a:r>
            <a:r>
              <a:rPr lang="en-US" sz="1055" b="1" dirty="0" err="1">
                <a:solidFill>
                  <a:srgbClr val="2B2B2B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endémique</a:t>
            </a:r>
            <a:r>
              <a:rPr lang="en-US" sz="1055" b="1" dirty="0">
                <a:solidFill>
                  <a:srgbClr val="2B2B2B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)</a:t>
            </a:r>
            <a:endParaRPr lang="en-US" sz="1055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Text 20">
            <a:extLst>
              <a:ext uri="{FF2B5EF4-FFF2-40B4-BE49-F238E27FC236}">
                <a16:creationId xmlns:a16="http://schemas.microsoft.com/office/drawing/2014/main" id="{6263C471-145F-588F-2FC0-4BEEFFE91F62}"/>
              </a:ext>
            </a:extLst>
          </p:cNvPr>
          <p:cNvSpPr/>
          <p:nvPr/>
        </p:nvSpPr>
        <p:spPr>
          <a:xfrm>
            <a:off x="6858530" y="5679770"/>
            <a:ext cx="3055220" cy="164108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 fontScale="85000" lnSpcReduction="20000"/>
          </a:bodyPr>
          <a:lstStyle/>
          <a:p>
            <a:pPr defTabSz="829178">
              <a:lnSpc>
                <a:spcPct val="130000"/>
              </a:lnSpc>
            </a:pPr>
            <a:r>
              <a:rPr lang="en-US" sz="851" b="1" dirty="0">
                <a:solidFill>
                  <a:srgbClr val="6B6B6B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Chauves-souris frugivores, primates, viande de brousse.</a:t>
            </a:r>
            <a:endParaRPr lang="en-US" sz="851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1" name="Text 21">
            <a:extLst>
              <a:ext uri="{FF2B5EF4-FFF2-40B4-BE49-F238E27FC236}">
                <a16:creationId xmlns:a16="http://schemas.microsoft.com/office/drawing/2014/main" id="{B4C834B6-76AB-B4BA-E122-E3FFAEEF4A22}"/>
              </a:ext>
            </a:extLst>
          </p:cNvPr>
          <p:cNvSpPr/>
          <p:nvPr/>
        </p:nvSpPr>
        <p:spPr>
          <a:xfrm>
            <a:off x="6449995" y="5889001"/>
            <a:ext cx="3863293" cy="509320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Autofit/>
          </a:bodyPr>
          <a:lstStyle/>
          <a:p>
            <a:pPr defTabSz="829178"/>
            <a:r>
              <a:rPr lang="en-US" sz="907" b="1" dirty="0">
                <a:solidFill>
                  <a:srgbClr val="6B6B6B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Ne se transmet pas par </a:t>
            </a:r>
            <a:r>
              <a:rPr lang="en-US" sz="907" b="1" dirty="0">
                <a:solidFill>
                  <a:srgbClr val="9A9A9A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l'air·l'eau·les aliments courants·les </a:t>
            </a:r>
            <a:r>
              <a:rPr lang="en-US" sz="907" b="1" dirty="0" err="1">
                <a:solidFill>
                  <a:srgbClr val="9A9A9A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piqûres</a:t>
            </a:r>
            <a:r>
              <a:rPr lang="en-US" sz="907" b="1" dirty="0">
                <a:solidFill>
                  <a:srgbClr val="9A9A9A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 </a:t>
            </a:r>
            <a:r>
              <a:rPr lang="en-US" sz="907" b="1" dirty="0" err="1">
                <a:solidFill>
                  <a:srgbClr val="9A9A9A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d'insectes</a:t>
            </a:r>
            <a:r>
              <a:rPr lang="en-US" sz="907" b="1" dirty="0">
                <a:solidFill>
                  <a:srgbClr val="9A9A9A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 ; </a:t>
            </a:r>
          </a:p>
          <a:p>
            <a:pPr defTabSz="829178"/>
            <a:r>
              <a:rPr lang="en-US" sz="907" b="1" dirty="0">
                <a:solidFill>
                  <a:srgbClr val="9A9A9A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Pas de </a:t>
            </a:r>
            <a:r>
              <a:rPr lang="en-US" sz="907" b="1" dirty="0" err="1">
                <a:solidFill>
                  <a:srgbClr val="9A9A9A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contagiosité</a:t>
            </a:r>
            <a:r>
              <a:rPr lang="en-US" sz="907" b="1" dirty="0">
                <a:solidFill>
                  <a:srgbClr val="9A9A9A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 </a:t>
            </a:r>
            <a:r>
              <a:rPr lang="en-US" sz="907" b="1" dirty="0" err="1">
                <a:solidFill>
                  <a:srgbClr val="9A9A9A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avant</a:t>
            </a:r>
            <a:r>
              <a:rPr lang="en-US" sz="907" b="1" dirty="0">
                <a:solidFill>
                  <a:srgbClr val="9A9A9A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 le début des </a:t>
            </a:r>
            <a:r>
              <a:rPr lang="en-US" sz="907" b="1" dirty="0" err="1">
                <a:solidFill>
                  <a:srgbClr val="9A9A9A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symptômes</a:t>
            </a:r>
            <a:endParaRPr lang="en-US" sz="907" b="1" dirty="0">
              <a:solidFill>
                <a:srgbClr val="9A9A9A"/>
              </a:solidFill>
              <a:latin typeface="Helvetica" pitchFamily="34" charset="0"/>
              <a:ea typeface="Helvetica" pitchFamily="34" charset="-122"/>
              <a:cs typeface="Helvetica" pitchFamily="34" charset="-120"/>
            </a:endParaRPr>
          </a:p>
        </p:txBody>
      </p:sp>
      <p:sp>
        <p:nvSpPr>
          <p:cNvPr id="192" name="Text 22">
            <a:extLst>
              <a:ext uri="{FF2B5EF4-FFF2-40B4-BE49-F238E27FC236}">
                <a16:creationId xmlns:a16="http://schemas.microsoft.com/office/drawing/2014/main" id="{B163FA0D-C128-084F-5BAE-E374E3E35521}"/>
              </a:ext>
            </a:extLst>
          </p:cNvPr>
          <p:cNvSpPr/>
          <p:nvPr/>
        </p:nvSpPr>
        <p:spPr>
          <a:xfrm>
            <a:off x="6306851" y="6435313"/>
            <a:ext cx="6156307" cy="244172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/>
          </a:bodyPr>
          <a:lstStyle/>
          <a:p>
            <a:pPr defTabSz="829178"/>
            <a:r>
              <a:rPr lang="en-US" sz="783" b="1" dirty="0">
                <a:solidFill>
                  <a:srgbClr val="9A9A9A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</a:rPr>
              <a:t>Source : </a:t>
            </a:r>
            <a:r>
              <a:rPr lang="en-US" sz="783" b="1" u="sng" dirty="0">
                <a:solidFill>
                  <a:srgbClr val="9A9A9A"/>
                </a:solidFill>
                <a:latin typeface="Helvetica" pitchFamily="34" charset="0"/>
                <a:ea typeface="Helvetica" pitchFamily="34" charset="-122"/>
                <a:cs typeface="Helvetica" pitchFamily="34" charset="-12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ECDC — How does Ebola disease spread?</a:t>
            </a:r>
            <a:endParaRPr lang="en-US" sz="783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Text 19"/>
          <p:cNvSpPr/>
          <p:nvPr/>
        </p:nvSpPr>
        <p:spPr>
          <a:xfrm>
            <a:off x="2223804" y="1842469"/>
            <a:ext cx="3480522" cy="447991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rmAutofit/>
          </a:bodyPr>
          <a:lstStyle/>
          <a:p>
            <a:pPr defTabSz="829178">
              <a:lnSpc>
                <a:spcPct val="112000"/>
              </a:lnSpc>
            </a:pPr>
            <a:r>
              <a:rPr lang="en-US" sz="997" b="1" dirty="0">
                <a:solidFill>
                  <a:srgbClr val="44546A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Voyage ≤ 21 j en zone endémique/épidémique ? </a:t>
            </a:r>
            <a:endParaRPr lang="en-US" sz="997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31"/>
          <p:cNvSpPr/>
          <p:nvPr/>
        </p:nvSpPr>
        <p:spPr>
          <a:xfrm>
            <a:off x="1988565" y="2550464"/>
            <a:ext cx="2566642" cy="203382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Autofit/>
          </a:bodyPr>
          <a:lstStyle/>
          <a:p>
            <a:pPr defTabSz="829178">
              <a:lnSpc>
                <a:spcPct val="112000"/>
              </a:lnSpc>
            </a:pPr>
            <a:r>
              <a:rPr lang="en-US" sz="997" b="1" dirty="0">
                <a:solidFill>
                  <a:srgbClr val="44546A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Exposition identifiée ?</a:t>
            </a:r>
            <a:endParaRPr lang="en-US" sz="997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32"/>
          <p:cNvSpPr/>
          <p:nvPr/>
        </p:nvSpPr>
        <p:spPr>
          <a:xfrm>
            <a:off x="1988565" y="2737077"/>
            <a:ext cx="3751896" cy="400043"/>
          </a:xfrm>
          <a:prstGeom prst="rect">
            <a:avLst/>
          </a:prstGeom>
          <a:noFill/>
          <a:ln/>
        </p:spPr>
        <p:txBody>
          <a:bodyPr wrap="square" lIns="23033" tIns="23033" rIns="23033" bIns="23033" rtlCol="0" anchor="t">
            <a:noAutofit/>
          </a:bodyPr>
          <a:lstStyle/>
          <a:p>
            <a:pPr defTabSz="829178">
              <a:lnSpc>
                <a:spcPct val="125000"/>
              </a:lnSpc>
            </a:pPr>
            <a:r>
              <a:rPr lang="en-US" sz="816" dirty="0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Contact avec un </a:t>
            </a:r>
            <a:r>
              <a:rPr lang="en-US" sz="816" dirty="0" err="1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cas</a:t>
            </a:r>
            <a:r>
              <a:rPr lang="en-US" sz="816" dirty="0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humain, contact avec un animal (chauves-souris, rongeurs, primates, </a:t>
            </a:r>
            <a:r>
              <a:rPr lang="en-US" sz="816" dirty="0" err="1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visite</a:t>
            </a:r>
            <a:r>
              <a:rPr lang="en-US" sz="816" dirty="0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de </a:t>
            </a:r>
            <a:r>
              <a:rPr lang="en-US" sz="816" dirty="0" err="1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grottes</a:t>
            </a:r>
            <a:r>
              <a:rPr lang="en-US" sz="816" dirty="0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…) ; </a:t>
            </a:r>
            <a:r>
              <a:rPr lang="en-US" sz="816" dirty="0" err="1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soins</a:t>
            </a:r>
            <a:r>
              <a:rPr lang="en-US" sz="816" dirty="0">
                <a:solidFill>
                  <a:srgbClr val="5E7686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 de santé ; rites funéraires ; ...</a:t>
            </a:r>
            <a:endParaRPr lang="en-US" sz="81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246168" y="1349"/>
            <a:ext cx="9699665" cy="6855304"/>
          </a:xfrm>
          <a:prstGeom prst="rect">
            <a:avLst/>
          </a:prstGeom>
          <a:ln/>
          <a:effectLst>
            <a:outerShdw blurRad="762000" dist="28575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709105" y="329040"/>
            <a:ext cx="13108" cy="484983"/>
          </a:xfrm>
          <a:prstGeom prst="rect">
            <a:avLst/>
          </a:prstGeom>
          <a:solidFill>
            <a:srgbClr val="E7E1D9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hape 4"/>
          <p:cNvSpPr/>
          <p:nvPr/>
        </p:nvSpPr>
        <p:spPr>
          <a:xfrm>
            <a:off x="2905720" y="368362"/>
            <a:ext cx="406338" cy="406338"/>
          </a:xfrm>
          <a:prstGeom prst="roundRect">
            <a:avLst>
              <a:gd name="adj" fmla="val 24194"/>
            </a:avLst>
          </a:prstGeom>
          <a:solidFill>
            <a:srgbClr val="EBA94A"/>
          </a:solidFill>
          <a:ln/>
          <a:effectLst>
            <a:outerShdw blurRad="171450" dist="76200" dir="5400000" algn="bl" rotWithShape="0">
              <a:srgbClr val="E6982F">
                <a:alpha val="350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 5"/>
          <p:cNvSpPr/>
          <p:nvPr/>
        </p:nvSpPr>
        <p:spPr>
          <a:xfrm>
            <a:off x="2879505" y="368363"/>
            <a:ext cx="458768" cy="43255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algn="ctr" defTabSz="629180"/>
            <a:r>
              <a:rPr lang="en-US" sz="18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 6"/>
          <p:cNvSpPr/>
          <p:nvPr/>
        </p:nvSpPr>
        <p:spPr>
          <a:xfrm>
            <a:off x="3482458" y="302824"/>
            <a:ext cx="6687473" cy="137631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723" b="1" kern="0" spc="115" dirty="0">
                <a:solidFill>
                  <a:srgbClr val="E698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 3 · RECUEIL &amp; TRANSMISSION</a:t>
            </a:r>
            <a:endParaRPr lang="en-US" sz="72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 7"/>
          <p:cNvSpPr/>
          <p:nvPr/>
        </p:nvSpPr>
        <p:spPr>
          <a:xfrm>
            <a:off x="3482458" y="427347"/>
            <a:ext cx="6687473" cy="294923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1755" b="1" kern="0" spc="-26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Infos à recueillir et à transmettre</a:t>
            </a:r>
            <a:endParaRPr lang="en-US" sz="175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 8"/>
          <p:cNvSpPr/>
          <p:nvPr/>
        </p:nvSpPr>
        <p:spPr>
          <a:xfrm>
            <a:off x="3482458" y="715716"/>
            <a:ext cx="6687473" cy="150738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826" dirty="0">
                <a:solidFill>
                  <a:srgbClr val="7179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Check-list d'anamnèse — à communiquer à Vivalis lors de l'appel</a:t>
            </a:r>
            <a:endParaRPr lang="en-US" sz="82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0145549" y="381470"/>
            <a:ext cx="472593" cy="222830"/>
          </a:xfrm>
          <a:prstGeom prst="roundRect">
            <a:avLst>
              <a:gd name="adj" fmla="val 50000"/>
            </a:avLst>
          </a:prstGeom>
          <a:solidFill>
            <a:srgbClr val="2C3A56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0197979" y="427347"/>
            <a:ext cx="315301" cy="15729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algn="r" defTabSz="629180"/>
            <a:r>
              <a:rPr lang="en-US" sz="877" b="1" kern="0" spc="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/ 3</a:t>
            </a:r>
            <a:endParaRPr lang="en-US" sz="87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111142" y="650177"/>
            <a:ext cx="507000" cy="137631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algn="r" defTabSz="629180"/>
            <a:r>
              <a:rPr lang="en-US" sz="723" b="1" kern="0" spc="29" dirty="0" err="1">
                <a:solidFill>
                  <a:srgbClr val="E698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juin</a:t>
            </a:r>
            <a:r>
              <a:rPr lang="en-US" sz="723" b="1" kern="0" spc="29" dirty="0">
                <a:solidFill>
                  <a:srgbClr val="E698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2026</a:t>
            </a:r>
            <a:endParaRPr lang="en-US" sz="72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573860" y="958206"/>
            <a:ext cx="9044282" cy="26216"/>
          </a:xfrm>
          <a:prstGeom prst="roundRect">
            <a:avLst>
              <a:gd name="adj" fmla="val 50000"/>
            </a:avLst>
          </a:prstGeom>
          <a:solidFill>
            <a:srgbClr val="E0457B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1573860" y="1154822"/>
            <a:ext cx="196614" cy="45877"/>
          </a:xfrm>
          <a:prstGeom prst="roundRect">
            <a:avLst>
              <a:gd name="adj" fmla="val 50000"/>
            </a:avLst>
          </a:prstGeom>
          <a:solidFill>
            <a:srgbClr val="E6982F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842566" y="1115499"/>
            <a:ext cx="2243890" cy="1507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29180"/>
            <a:r>
              <a:rPr lang="en-US" sz="826" b="1" kern="0" spc="66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À RECUEILLIR — PATIENT &amp; VOYAGE</a:t>
            </a:r>
            <a:endParaRPr lang="en-US" sz="82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4654158" y="1154822"/>
            <a:ext cx="196614" cy="45877"/>
          </a:xfrm>
          <a:prstGeom prst="roundRect">
            <a:avLst>
              <a:gd name="adj" fmla="val 50000"/>
            </a:avLst>
          </a:prstGeom>
          <a:solidFill>
            <a:srgbClr val="E6982F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4922865" y="1115499"/>
            <a:ext cx="2589639" cy="1507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29180"/>
            <a:r>
              <a:rPr lang="en-US" sz="826" b="1" kern="0" spc="66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À RECUEILLIR — EXPOSITION &amp; CLINIQUE</a:t>
            </a:r>
            <a:endParaRPr lang="en-US" sz="82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Shape 17"/>
          <p:cNvSpPr/>
          <p:nvPr/>
        </p:nvSpPr>
        <p:spPr>
          <a:xfrm>
            <a:off x="7734457" y="1154822"/>
            <a:ext cx="196614" cy="45877"/>
          </a:xfrm>
          <a:prstGeom prst="roundRect">
            <a:avLst>
              <a:gd name="adj" fmla="val 50000"/>
            </a:avLst>
          </a:prstGeom>
          <a:solidFill>
            <a:srgbClr val="E6982F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8003165" y="1115499"/>
            <a:ext cx="1810806" cy="1507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29180"/>
            <a:r>
              <a:rPr lang="en-US" sz="826" b="1" kern="0" spc="66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CONTACTS &amp; COORDONNÉES</a:t>
            </a:r>
            <a:endParaRPr lang="en-US" sz="82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Shape 19"/>
          <p:cNvSpPr/>
          <p:nvPr/>
        </p:nvSpPr>
        <p:spPr>
          <a:xfrm>
            <a:off x="1573859" y="1331775"/>
            <a:ext cx="2883684" cy="25166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E9E4DC"/>
            </a:solidFill>
            <a:prstDash val="solid"/>
          </a:ln>
          <a:effectLst>
            <a:outerShdw blurRad="190500" dist="57150" dir="5400000" algn="bl" rotWithShape="0">
              <a:srgbClr val="2C3A56">
                <a:alpha val="50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1737705" y="1482514"/>
            <a:ext cx="2632673" cy="150738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 lnSpcReduction="10000"/>
          </a:bodyPr>
          <a:lstStyle/>
          <a:p>
            <a:pPr defTabSz="629180"/>
            <a:r>
              <a:rPr lang="en-US" sz="800" b="1" kern="0" spc="55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IDENTITÉ &amp; CONTACT</a:t>
            </a:r>
            <a:endParaRPr lang="en-US" sz="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Shape 21"/>
          <p:cNvSpPr/>
          <p:nvPr/>
        </p:nvSpPr>
        <p:spPr>
          <a:xfrm>
            <a:off x="1737706" y="1953058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1973643" y="1946504"/>
            <a:ext cx="974268" cy="168864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Nom, prénom, âge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Shape 23"/>
          <p:cNvSpPr/>
          <p:nvPr/>
        </p:nvSpPr>
        <p:spPr>
          <a:xfrm>
            <a:off x="1737706" y="2384280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xt 24"/>
          <p:cNvSpPr/>
          <p:nvPr/>
        </p:nvSpPr>
        <p:spPr>
          <a:xfrm>
            <a:off x="1973643" y="2377725"/>
            <a:ext cx="1891601" cy="168864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N° de téléphone </a:t>
            </a:r>
            <a:r>
              <a:rPr lang="en-US" sz="851" b="1" dirty="0">
                <a:solidFill>
                  <a:srgbClr val="E698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(pour rappel / suivi)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Shape 25"/>
          <p:cNvSpPr/>
          <p:nvPr/>
        </p:nvSpPr>
        <p:spPr>
          <a:xfrm>
            <a:off x="1737706" y="2815502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 26"/>
          <p:cNvSpPr/>
          <p:nvPr/>
        </p:nvSpPr>
        <p:spPr>
          <a:xfrm>
            <a:off x="1973643" y="2808947"/>
            <a:ext cx="1666515" cy="168864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Adresse — lieu actuel du patient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Shape 27"/>
          <p:cNvSpPr/>
          <p:nvPr/>
        </p:nvSpPr>
        <p:spPr>
          <a:xfrm>
            <a:off x="1737706" y="3246825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Text 28"/>
          <p:cNvSpPr/>
          <p:nvPr/>
        </p:nvSpPr>
        <p:spPr>
          <a:xfrm>
            <a:off x="1973643" y="3240270"/>
            <a:ext cx="1921556" cy="168864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Médecin traitant / entourage présent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Shape 29"/>
          <p:cNvSpPr/>
          <p:nvPr/>
        </p:nvSpPr>
        <p:spPr>
          <a:xfrm>
            <a:off x="1573859" y="3992630"/>
            <a:ext cx="2883684" cy="2372485"/>
          </a:xfrm>
          <a:prstGeom prst="roundRect">
            <a:avLst>
              <a:gd name="adj" fmla="val 4420"/>
            </a:avLst>
          </a:prstGeom>
          <a:solidFill>
            <a:srgbClr val="FFFFFF"/>
          </a:solidFill>
          <a:ln w="9525">
            <a:solidFill>
              <a:srgbClr val="E9E4DC"/>
            </a:solidFill>
            <a:prstDash val="solid"/>
          </a:ln>
          <a:effectLst>
            <a:outerShdw blurRad="190500" dist="57150" dir="5400000" algn="bl" rotWithShape="0">
              <a:srgbClr val="2C3A56">
                <a:alpha val="50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Text 30"/>
          <p:cNvSpPr/>
          <p:nvPr/>
        </p:nvSpPr>
        <p:spPr>
          <a:xfrm>
            <a:off x="1737705" y="4149922"/>
            <a:ext cx="519903" cy="1507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29180"/>
            <a:r>
              <a:rPr lang="en-US" sz="800" b="1" kern="0" spc="55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</a:t>
            </a:r>
            <a:endParaRPr lang="en-US" sz="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Shape 31"/>
          <p:cNvSpPr/>
          <p:nvPr/>
        </p:nvSpPr>
        <p:spPr>
          <a:xfrm>
            <a:off x="2270716" y="4143368"/>
            <a:ext cx="225185" cy="137631"/>
          </a:xfrm>
          <a:prstGeom prst="roundRect">
            <a:avLst>
              <a:gd name="adj" fmla="val 33333"/>
            </a:avLst>
          </a:prstGeom>
          <a:solidFill>
            <a:srgbClr val="E6982F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Text 32"/>
          <p:cNvSpPr/>
          <p:nvPr/>
        </p:nvSpPr>
        <p:spPr>
          <a:xfrm>
            <a:off x="2329700" y="4163029"/>
            <a:ext cx="159647" cy="124523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619" b="1" kern="0" spc="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Q1</a:t>
            </a:r>
            <a:endParaRPr lang="en-US" sz="61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Shape 33"/>
          <p:cNvSpPr/>
          <p:nvPr/>
        </p:nvSpPr>
        <p:spPr>
          <a:xfrm>
            <a:off x="1737706" y="4695528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Text 34"/>
          <p:cNvSpPr/>
          <p:nvPr/>
        </p:nvSpPr>
        <p:spPr>
          <a:xfrm>
            <a:off x="1973643" y="4688974"/>
            <a:ext cx="1114662" cy="168864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Pays / régions visités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Shape 35"/>
          <p:cNvSpPr/>
          <p:nvPr/>
        </p:nvSpPr>
        <p:spPr>
          <a:xfrm>
            <a:off x="1737706" y="5195258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Text 36"/>
          <p:cNvSpPr/>
          <p:nvPr/>
        </p:nvSpPr>
        <p:spPr>
          <a:xfrm>
            <a:off x="1973643" y="5188703"/>
            <a:ext cx="1877994" cy="168864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Date de retour — séjour ≤ 21 jours ?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Shape 37"/>
          <p:cNvSpPr/>
          <p:nvPr/>
        </p:nvSpPr>
        <p:spPr>
          <a:xfrm>
            <a:off x="1737706" y="5694987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Text 38"/>
          <p:cNvSpPr/>
          <p:nvPr/>
        </p:nvSpPr>
        <p:spPr>
          <a:xfrm>
            <a:off x="1973643" y="5688433"/>
            <a:ext cx="2252010" cy="168864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Itinéraire, escales, milieu (rural / hospitalier)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Shape 39"/>
          <p:cNvSpPr/>
          <p:nvPr/>
        </p:nvSpPr>
        <p:spPr>
          <a:xfrm>
            <a:off x="4654159" y="1331775"/>
            <a:ext cx="2883684" cy="2793877"/>
          </a:xfrm>
          <a:prstGeom prst="roundRect">
            <a:avLst>
              <a:gd name="adj" fmla="val 3753"/>
            </a:avLst>
          </a:prstGeom>
          <a:solidFill>
            <a:srgbClr val="FFFFFF"/>
          </a:solidFill>
          <a:ln w="9525">
            <a:solidFill>
              <a:srgbClr val="E9E4DC"/>
            </a:solidFill>
            <a:prstDash val="solid"/>
          </a:ln>
          <a:effectLst>
            <a:outerShdw blurRad="190500" dist="57150" dir="5400000" algn="bl" rotWithShape="0">
              <a:srgbClr val="2C3A56">
                <a:alpha val="50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 40"/>
          <p:cNvSpPr/>
          <p:nvPr/>
        </p:nvSpPr>
        <p:spPr>
          <a:xfrm>
            <a:off x="4818004" y="1489068"/>
            <a:ext cx="778984" cy="1507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29180"/>
            <a:r>
              <a:rPr lang="en-US" sz="800" b="1" kern="0" spc="55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EXPOSITION</a:t>
            </a:r>
            <a:endParaRPr lang="en-US" sz="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Shape 41"/>
          <p:cNvSpPr/>
          <p:nvPr/>
        </p:nvSpPr>
        <p:spPr>
          <a:xfrm>
            <a:off x="5610096" y="1482513"/>
            <a:ext cx="235835" cy="137631"/>
          </a:xfrm>
          <a:prstGeom prst="roundRect">
            <a:avLst>
              <a:gd name="adj" fmla="val 33333"/>
            </a:avLst>
          </a:prstGeom>
          <a:solidFill>
            <a:srgbClr val="E6982F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Text 42"/>
          <p:cNvSpPr/>
          <p:nvPr/>
        </p:nvSpPr>
        <p:spPr>
          <a:xfrm>
            <a:off x="5669080" y="1502175"/>
            <a:ext cx="170297" cy="124523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619" b="1" kern="0" spc="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Q2</a:t>
            </a:r>
            <a:endParaRPr lang="en-US" sz="61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Shape 43"/>
          <p:cNvSpPr/>
          <p:nvPr/>
        </p:nvSpPr>
        <p:spPr>
          <a:xfrm>
            <a:off x="4818004" y="1757468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Text 44"/>
          <p:cNvSpPr/>
          <p:nvPr/>
        </p:nvSpPr>
        <p:spPr>
          <a:xfrm>
            <a:off x="5053942" y="1750914"/>
            <a:ext cx="2389657" cy="31151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étroit (&lt; 1 m, sans EPI) avec cas probable / confirmé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Shape 45"/>
          <p:cNvSpPr/>
          <p:nvPr/>
        </p:nvSpPr>
        <p:spPr>
          <a:xfrm>
            <a:off x="4818004" y="2107995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Text 46"/>
          <p:cNvSpPr/>
          <p:nvPr/>
        </p:nvSpPr>
        <p:spPr>
          <a:xfrm>
            <a:off x="5053942" y="2101440"/>
            <a:ext cx="2389657" cy="31151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Liquides biologiques (sang, selles, urine, vomissements)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Shape 47"/>
          <p:cNvSpPr/>
          <p:nvPr/>
        </p:nvSpPr>
        <p:spPr>
          <a:xfrm>
            <a:off x="4818004" y="2458522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Text 48"/>
          <p:cNvSpPr/>
          <p:nvPr/>
        </p:nvSpPr>
        <p:spPr>
          <a:xfrm>
            <a:off x="5053942" y="2451968"/>
            <a:ext cx="2090845" cy="168864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Accident percutané / échantillon de labo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Shape 49"/>
          <p:cNvSpPr/>
          <p:nvPr/>
        </p:nvSpPr>
        <p:spPr>
          <a:xfrm>
            <a:off x="4818004" y="2681045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Text 50"/>
          <p:cNvSpPr/>
          <p:nvPr/>
        </p:nvSpPr>
        <p:spPr>
          <a:xfrm>
            <a:off x="5053942" y="2674491"/>
            <a:ext cx="2163833" cy="168864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Rites funéraires sans EPI en zone à risque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Shape 51"/>
          <p:cNvSpPr/>
          <p:nvPr/>
        </p:nvSpPr>
        <p:spPr>
          <a:xfrm>
            <a:off x="4818004" y="2903671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Text 52"/>
          <p:cNvSpPr/>
          <p:nvPr/>
        </p:nvSpPr>
        <p:spPr>
          <a:xfrm>
            <a:off x="5053942" y="2897117"/>
            <a:ext cx="2389657" cy="31151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sexuel non protégé ≤ 6 mois après guérison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6" name="Shape 53"/>
          <p:cNvSpPr/>
          <p:nvPr/>
        </p:nvSpPr>
        <p:spPr>
          <a:xfrm>
            <a:off x="4818004" y="3254198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Text 54"/>
          <p:cNvSpPr/>
          <p:nvPr/>
        </p:nvSpPr>
        <p:spPr>
          <a:xfrm>
            <a:off x="5053942" y="3247643"/>
            <a:ext cx="2389657" cy="31151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Animaux sauvages / viande de brousse · tique, bétail (FHCC)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8" name="Shape 55"/>
          <p:cNvSpPr/>
          <p:nvPr/>
        </p:nvSpPr>
        <p:spPr>
          <a:xfrm>
            <a:off x="4818004" y="3604725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Text 56"/>
          <p:cNvSpPr/>
          <p:nvPr/>
        </p:nvSpPr>
        <p:spPr>
          <a:xfrm>
            <a:off x="5053942" y="3598171"/>
            <a:ext cx="2389657" cy="31151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Soins / visite hôpital prenant en charge des FHV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Shape 57"/>
          <p:cNvSpPr/>
          <p:nvPr/>
        </p:nvSpPr>
        <p:spPr>
          <a:xfrm>
            <a:off x="4654159" y="4269836"/>
            <a:ext cx="2883684" cy="2095279"/>
          </a:xfrm>
          <a:prstGeom prst="roundRect">
            <a:avLst>
              <a:gd name="adj" fmla="val 5005"/>
            </a:avLst>
          </a:prstGeom>
          <a:solidFill>
            <a:srgbClr val="FFFFFF"/>
          </a:solidFill>
          <a:ln w="9525">
            <a:solidFill>
              <a:srgbClr val="E9E4DC"/>
            </a:solidFill>
            <a:prstDash val="solid"/>
          </a:ln>
          <a:effectLst>
            <a:outerShdw blurRad="190500" dist="57150" dir="5400000" algn="bl" rotWithShape="0">
              <a:srgbClr val="2C3A56">
                <a:alpha val="50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" name="Text 58"/>
          <p:cNvSpPr/>
          <p:nvPr/>
        </p:nvSpPr>
        <p:spPr>
          <a:xfrm>
            <a:off x="4818004" y="4427128"/>
            <a:ext cx="611042" cy="1507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29180"/>
            <a:r>
              <a:rPr lang="en-US" sz="800" b="1" kern="0" spc="55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CLINIQUE</a:t>
            </a:r>
            <a:endParaRPr lang="en-US" sz="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" name="Shape 59"/>
          <p:cNvSpPr/>
          <p:nvPr/>
        </p:nvSpPr>
        <p:spPr>
          <a:xfrm>
            <a:off x="5442154" y="4420574"/>
            <a:ext cx="237269" cy="137631"/>
          </a:xfrm>
          <a:prstGeom prst="roundRect">
            <a:avLst>
              <a:gd name="adj" fmla="val 33333"/>
            </a:avLst>
          </a:prstGeom>
          <a:solidFill>
            <a:srgbClr val="E6982F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3" name="Text 60"/>
          <p:cNvSpPr/>
          <p:nvPr/>
        </p:nvSpPr>
        <p:spPr>
          <a:xfrm>
            <a:off x="5501138" y="4440236"/>
            <a:ext cx="171731" cy="124523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619" b="1" kern="0" spc="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Q3</a:t>
            </a:r>
            <a:endParaRPr lang="en-US" sz="61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4" name="Shape 61"/>
          <p:cNvSpPr/>
          <p:nvPr/>
        </p:nvSpPr>
        <p:spPr>
          <a:xfrm>
            <a:off x="4818004" y="4717238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5" name="Text 62"/>
          <p:cNvSpPr/>
          <p:nvPr/>
        </p:nvSpPr>
        <p:spPr>
          <a:xfrm>
            <a:off x="5053942" y="4710684"/>
            <a:ext cx="2070910" cy="168864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Date de début des symptômes · T° max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6" name="Shape 63"/>
          <p:cNvSpPr/>
          <p:nvPr/>
        </p:nvSpPr>
        <p:spPr>
          <a:xfrm>
            <a:off x="4818004" y="4961572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" name="Text 64"/>
          <p:cNvSpPr/>
          <p:nvPr/>
        </p:nvSpPr>
        <p:spPr>
          <a:xfrm>
            <a:off x="5053942" y="4955018"/>
            <a:ext cx="2172377" cy="168864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Fièvre ≥ 38 °C · hémorragies inexpliquées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" name="Shape 65"/>
          <p:cNvSpPr/>
          <p:nvPr/>
        </p:nvSpPr>
        <p:spPr>
          <a:xfrm>
            <a:off x="4818004" y="5205805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Text 66"/>
          <p:cNvSpPr/>
          <p:nvPr/>
        </p:nvSpPr>
        <p:spPr>
          <a:xfrm>
            <a:off x="5053942" y="5199250"/>
            <a:ext cx="2389657" cy="31151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Défaillance multiviscérale (MOF) · choc / hypotension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Shape 67"/>
          <p:cNvSpPr/>
          <p:nvPr/>
        </p:nvSpPr>
        <p:spPr>
          <a:xfrm>
            <a:off x="4818004" y="5578144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1" name="Text 68"/>
          <p:cNvSpPr/>
          <p:nvPr/>
        </p:nvSpPr>
        <p:spPr>
          <a:xfrm>
            <a:off x="5053942" y="5571590"/>
            <a:ext cx="2389657" cy="31151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Vomissements / diarrhée profuse · céphalées · fatigue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Shape 69"/>
          <p:cNvSpPr/>
          <p:nvPr/>
        </p:nvSpPr>
        <p:spPr>
          <a:xfrm>
            <a:off x="4818004" y="5950381"/>
            <a:ext cx="150738" cy="150738"/>
          </a:xfrm>
          <a:prstGeom prst="roundRect">
            <a:avLst>
              <a:gd name="adj" fmla="val 26087"/>
            </a:avLst>
          </a:prstGeom>
          <a:solidFill>
            <a:srgbClr val="FFFFFF"/>
          </a:solidFill>
          <a:ln w="19050">
            <a:solidFill>
              <a:srgbClr val="C7CCD6"/>
            </a:solidFill>
            <a:prstDash val="solid"/>
          </a:ln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Text 70"/>
          <p:cNvSpPr/>
          <p:nvPr/>
        </p:nvSpPr>
        <p:spPr>
          <a:xfrm>
            <a:off x="5053942" y="5943827"/>
            <a:ext cx="2056986" cy="168864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32000"/>
              </a:lnSpc>
            </a:pPr>
            <a:r>
              <a:rPr lang="en-US" sz="85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Pharyngite · urines foncées (arénavirus)</a:t>
            </a:r>
            <a:endParaRPr lang="en-US" sz="85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Shape 71"/>
          <p:cNvSpPr/>
          <p:nvPr/>
        </p:nvSpPr>
        <p:spPr>
          <a:xfrm>
            <a:off x="7734458" y="1331777"/>
            <a:ext cx="2883684" cy="701259"/>
          </a:xfrm>
          <a:prstGeom prst="roundRect">
            <a:avLst>
              <a:gd name="adj" fmla="val 14953"/>
            </a:avLst>
          </a:prstGeom>
          <a:solidFill>
            <a:srgbClr val="3A4865"/>
          </a:solidFill>
          <a:ln/>
          <a:effectLst>
            <a:outerShdw blurRad="247650" dist="114300" dir="5400000" algn="bl" rotWithShape="0">
              <a:srgbClr val="2C3A56">
                <a:alpha val="280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5" name="Text 72"/>
          <p:cNvSpPr/>
          <p:nvPr/>
        </p:nvSpPr>
        <p:spPr>
          <a:xfrm>
            <a:off x="7891749" y="1462852"/>
            <a:ext cx="1480960" cy="32769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/>
          </a:bodyPr>
          <a:lstStyle/>
          <a:p>
            <a:pPr defTabSz="629180"/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VIVALIS — 1</a:t>
            </a:r>
            <a:r>
              <a:rPr lang="en-US" sz="774" b="1" baseline="30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 </a:t>
            </a: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appel systématique</a:t>
            </a:r>
            <a:endParaRPr lang="en-US" sz="92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Text 73"/>
          <p:cNvSpPr/>
          <p:nvPr/>
        </p:nvSpPr>
        <p:spPr>
          <a:xfrm>
            <a:off x="7891749" y="1797097"/>
            <a:ext cx="1480960" cy="131076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671" dirty="0">
                <a:solidFill>
                  <a:srgbClr val="C5CDE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 h/24 · notif-hyg@vivalis.brussels</a:t>
            </a:r>
            <a:endParaRPr lang="en-US" sz="67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7" name="Text 74"/>
          <p:cNvSpPr/>
          <p:nvPr/>
        </p:nvSpPr>
        <p:spPr>
          <a:xfrm>
            <a:off x="9425140" y="1587374"/>
            <a:ext cx="1088140" cy="216277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1239" b="1" kern="0" spc="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02 552 01 91</a:t>
            </a:r>
            <a:endParaRPr lang="en-US" sz="123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8" name="Shape 75"/>
          <p:cNvSpPr/>
          <p:nvPr/>
        </p:nvSpPr>
        <p:spPr>
          <a:xfrm>
            <a:off x="7734458" y="2124788"/>
            <a:ext cx="2883684" cy="659888"/>
          </a:xfrm>
          <a:prstGeom prst="roundRect">
            <a:avLst>
              <a:gd name="adj" fmla="val 13904"/>
            </a:avLst>
          </a:prstGeom>
          <a:solidFill>
            <a:srgbClr val="FFFFFF"/>
          </a:solidFill>
          <a:ln/>
          <a:effectLst>
            <a:outerShdw blurRad="133350" dist="38100" dir="5400000" algn="bl" rotWithShape="0">
              <a:srgbClr val="2C3A56">
                <a:alpha val="43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9" name="Shape 76"/>
          <p:cNvSpPr/>
          <p:nvPr/>
        </p:nvSpPr>
        <p:spPr>
          <a:xfrm>
            <a:off x="7734458" y="2778124"/>
            <a:ext cx="2883684" cy="6553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Shape 77"/>
          <p:cNvSpPr/>
          <p:nvPr/>
        </p:nvSpPr>
        <p:spPr>
          <a:xfrm>
            <a:off x="7734458" y="2124790"/>
            <a:ext cx="2883684" cy="6553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hape 78"/>
          <p:cNvSpPr/>
          <p:nvPr/>
        </p:nvSpPr>
        <p:spPr>
          <a:xfrm>
            <a:off x="7734458" y="2124788"/>
            <a:ext cx="32769" cy="659888"/>
          </a:xfrm>
          <a:prstGeom prst="rect">
            <a:avLst/>
          </a:prstGeom>
          <a:solidFill>
            <a:srgbClr val="E6982F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2" name="Shape 79"/>
          <p:cNvSpPr/>
          <p:nvPr/>
        </p:nvSpPr>
        <p:spPr>
          <a:xfrm>
            <a:off x="10611589" y="2124788"/>
            <a:ext cx="6553" cy="659888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3" name="Text 80"/>
          <p:cNvSpPr/>
          <p:nvPr/>
        </p:nvSpPr>
        <p:spPr>
          <a:xfrm>
            <a:off x="7911411" y="2258835"/>
            <a:ext cx="1544553" cy="293488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20000"/>
              </a:lnSpc>
            </a:pPr>
            <a:r>
              <a:rPr lang="en-US" sz="877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CHU Saint-Pierre — Infectiologue de garde</a:t>
            </a:r>
            <a:endParaRPr lang="en-US" sz="87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Text 81"/>
          <p:cNvSpPr/>
          <p:nvPr/>
        </p:nvSpPr>
        <p:spPr>
          <a:xfrm>
            <a:off x="7911411" y="2545770"/>
            <a:ext cx="1544553" cy="131076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697" dirty="0">
                <a:solidFill>
                  <a:srgbClr val="7179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Hôpital de référence</a:t>
            </a:r>
            <a:endParaRPr lang="en-US" sz="69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5" name="Text 82"/>
          <p:cNvSpPr/>
          <p:nvPr/>
        </p:nvSpPr>
        <p:spPr>
          <a:xfrm>
            <a:off x="9508395" y="2376086"/>
            <a:ext cx="1011439" cy="183508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1032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0479 83 80 13</a:t>
            </a:r>
            <a:endParaRPr lang="en-US" sz="103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6" name="Shape 83"/>
          <p:cNvSpPr/>
          <p:nvPr/>
        </p:nvSpPr>
        <p:spPr>
          <a:xfrm>
            <a:off x="7734458" y="2876431"/>
            <a:ext cx="2883684" cy="659991"/>
          </a:xfrm>
          <a:prstGeom prst="roundRect">
            <a:avLst>
              <a:gd name="adj" fmla="val 13902"/>
            </a:avLst>
          </a:prstGeom>
          <a:solidFill>
            <a:srgbClr val="FFFFFF"/>
          </a:solidFill>
          <a:ln/>
          <a:effectLst>
            <a:outerShdw blurRad="133350" dist="38100" dir="5400000" algn="bl" rotWithShape="0">
              <a:srgbClr val="2C3A56">
                <a:alpha val="43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7" name="Shape 84"/>
          <p:cNvSpPr/>
          <p:nvPr/>
        </p:nvSpPr>
        <p:spPr>
          <a:xfrm>
            <a:off x="7734458" y="3529869"/>
            <a:ext cx="2883684" cy="6553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8" name="Shape 85"/>
          <p:cNvSpPr/>
          <p:nvPr/>
        </p:nvSpPr>
        <p:spPr>
          <a:xfrm>
            <a:off x="7734458" y="2876432"/>
            <a:ext cx="2883684" cy="6553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9" name="Shape 86"/>
          <p:cNvSpPr/>
          <p:nvPr/>
        </p:nvSpPr>
        <p:spPr>
          <a:xfrm>
            <a:off x="7734458" y="2876431"/>
            <a:ext cx="32769" cy="659991"/>
          </a:xfrm>
          <a:prstGeom prst="rect">
            <a:avLst/>
          </a:prstGeom>
          <a:solidFill>
            <a:srgbClr val="E6982F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Shape 87"/>
          <p:cNvSpPr/>
          <p:nvPr/>
        </p:nvSpPr>
        <p:spPr>
          <a:xfrm>
            <a:off x="10611589" y="2876431"/>
            <a:ext cx="6553" cy="659991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1" name="Text 88"/>
          <p:cNvSpPr/>
          <p:nvPr/>
        </p:nvSpPr>
        <p:spPr>
          <a:xfrm>
            <a:off x="7911411" y="3010477"/>
            <a:ext cx="1523867" cy="293488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20000"/>
              </a:lnSpc>
            </a:pPr>
            <a:r>
              <a:rPr lang="en-US" sz="877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CHU Saint-Pierre — Spécialiste IPC</a:t>
            </a:r>
            <a:endParaRPr lang="en-US" sz="87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2" name="Text 89"/>
          <p:cNvSpPr/>
          <p:nvPr/>
        </p:nvSpPr>
        <p:spPr>
          <a:xfrm>
            <a:off x="7911411" y="3297412"/>
            <a:ext cx="1523867" cy="131076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697" dirty="0">
                <a:solidFill>
                  <a:srgbClr val="7179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Hôpital de référence</a:t>
            </a:r>
            <a:endParaRPr lang="en-US" sz="69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3" name="Text 90"/>
          <p:cNvSpPr/>
          <p:nvPr/>
        </p:nvSpPr>
        <p:spPr>
          <a:xfrm>
            <a:off x="9487709" y="3127729"/>
            <a:ext cx="1032125" cy="183508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1032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0490 52 59 97</a:t>
            </a:r>
            <a:endParaRPr lang="en-US" sz="103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4" name="Shape 91"/>
          <p:cNvSpPr/>
          <p:nvPr/>
        </p:nvSpPr>
        <p:spPr>
          <a:xfrm>
            <a:off x="7734458" y="3628175"/>
            <a:ext cx="2883684" cy="659888"/>
          </a:xfrm>
          <a:prstGeom prst="roundRect">
            <a:avLst>
              <a:gd name="adj" fmla="val 13904"/>
            </a:avLst>
          </a:prstGeom>
          <a:solidFill>
            <a:srgbClr val="FFFFFF"/>
          </a:solidFill>
          <a:ln/>
          <a:effectLst>
            <a:outerShdw blurRad="133350" dist="38100" dir="5400000" algn="bl" rotWithShape="0">
              <a:srgbClr val="2C3A56">
                <a:alpha val="43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5" name="Shape 92"/>
          <p:cNvSpPr/>
          <p:nvPr/>
        </p:nvSpPr>
        <p:spPr>
          <a:xfrm>
            <a:off x="7734458" y="4281511"/>
            <a:ext cx="2883684" cy="6553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6" name="Shape 93"/>
          <p:cNvSpPr/>
          <p:nvPr/>
        </p:nvSpPr>
        <p:spPr>
          <a:xfrm>
            <a:off x="7734458" y="3628176"/>
            <a:ext cx="2883684" cy="6553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7" name="Shape 94"/>
          <p:cNvSpPr/>
          <p:nvPr/>
        </p:nvSpPr>
        <p:spPr>
          <a:xfrm>
            <a:off x="7734458" y="3628175"/>
            <a:ext cx="32769" cy="659888"/>
          </a:xfrm>
          <a:prstGeom prst="rect">
            <a:avLst/>
          </a:prstGeom>
          <a:solidFill>
            <a:srgbClr val="E6982F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8" name="Shape 95"/>
          <p:cNvSpPr/>
          <p:nvPr/>
        </p:nvSpPr>
        <p:spPr>
          <a:xfrm>
            <a:off x="10611589" y="3628175"/>
            <a:ext cx="6553" cy="659888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9" name="Text 96"/>
          <p:cNvSpPr/>
          <p:nvPr/>
        </p:nvSpPr>
        <p:spPr>
          <a:xfrm>
            <a:off x="7911410" y="3762222"/>
            <a:ext cx="1675527" cy="293488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/>
          </a:bodyPr>
          <a:lstStyle/>
          <a:p>
            <a:pPr defTabSz="629180">
              <a:lnSpc>
                <a:spcPct val="120000"/>
              </a:lnSpc>
            </a:pPr>
            <a:r>
              <a:rPr lang="en-US" sz="877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UZA Anvers — Heures ouvrables</a:t>
            </a:r>
            <a:endParaRPr lang="en-US" sz="87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0" name="Text 97"/>
          <p:cNvSpPr/>
          <p:nvPr/>
        </p:nvSpPr>
        <p:spPr>
          <a:xfrm>
            <a:off x="7911410" y="4049156"/>
            <a:ext cx="1675527" cy="131076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697" dirty="0">
                <a:solidFill>
                  <a:srgbClr val="7179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Hôpital de référence</a:t>
            </a:r>
            <a:endParaRPr lang="en-US" sz="69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1" name="Text 98"/>
          <p:cNvSpPr/>
          <p:nvPr/>
        </p:nvSpPr>
        <p:spPr>
          <a:xfrm>
            <a:off x="9639368" y="3879473"/>
            <a:ext cx="880466" cy="183508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1032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03 821 51 10</a:t>
            </a:r>
            <a:endParaRPr lang="en-US" sz="103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2" name="Shape 99"/>
          <p:cNvSpPr/>
          <p:nvPr/>
        </p:nvSpPr>
        <p:spPr>
          <a:xfrm>
            <a:off x="7734458" y="4379818"/>
            <a:ext cx="2883684" cy="539462"/>
          </a:xfrm>
          <a:prstGeom prst="roundRect">
            <a:avLst>
              <a:gd name="adj" fmla="val 17008"/>
            </a:avLst>
          </a:prstGeom>
          <a:solidFill>
            <a:srgbClr val="FFFFFF"/>
          </a:solidFill>
          <a:ln/>
          <a:effectLst>
            <a:outerShdw blurRad="133350" dist="38100" dir="5400000" algn="bl" rotWithShape="0">
              <a:srgbClr val="2C3A56">
                <a:alpha val="43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3" name="Shape 100"/>
          <p:cNvSpPr/>
          <p:nvPr/>
        </p:nvSpPr>
        <p:spPr>
          <a:xfrm>
            <a:off x="7734458" y="4912727"/>
            <a:ext cx="2883684" cy="6553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" name="Shape 101"/>
          <p:cNvSpPr/>
          <p:nvPr/>
        </p:nvSpPr>
        <p:spPr>
          <a:xfrm>
            <a:off x="7734458" y="4379818"/>
            <a:ext cx="2883684" cy="6553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5" name="Shape 102"/>
          <p:cNvSpPr/>
          <p:nvPr/>
        </p:nvSpPr>
        <p:spPr>
          <a:xfrm>
            <a:off x="7734458" y="4379818"/>
            <a:ext cx="32769" cy="539462"/>
          </a:xfrm>
          <a:prstGeom prst="rect">
            <a:avLst/>
          </a:prstGeom>
          <a:solidFill>
            <a:srgbClr val="E6982F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6" name="Shape 103"/>
          <p:cNvSpPr/>
          <p:nvPr/>
        </p:nvSpPr>
        <p:spPr>
          <a:xfrm>
            <a:off x="10611589" y="4379818"/>
            <a:ext cx="6553" cy="539462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7" name="Text 104"/>
          <p:cNvSpPr/>
          <p:nvPr/>
        </p:nvSpPr>
        <p:spPr>
          <a:xfrm>
            <a:off x="7911410" y="4513864"/>
            <a:ext cx="1507381" cy="15985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20000"/>
              </a:lnSpc>
            </a:pPr>
            <a:r>
              <a:rPr lang="en-US" sz="877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UZA Anvers — Hors heures</a:t>
            </a:r>
            <a:endParaRPr lang="en-US" sz="87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8" name="Text 105"/>
          <p:cNvSpPr/>
          <p:nvPr/>
        </p:nvSpPr>
        <p:spPr>
          <a:xfrm>
            <a:off x="7911410" y="4667162"/>
            <a:ext cx="1507381" cy="144184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/>
          </a:bodyPr>
          <a:lstStyle/>
          <a:p>
            <a:pPr defTabSz="629180"/>
            <a:r>
              <a:rPr lang="en-US" sz="697" dirty="0">
                <a:solidFill>
                  <a:srgbClr val="7179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 garde infectio / méd. tropicale</a:t>
            </a:r>
            <a:endParaRPr lang="en-US" sz="69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9" name="Text 106"/>
          <p:cNvSpPr/>
          <p:nvPr/>
        </p:nvSpPr>
        <p:spPr>
          <a:xfrm>
            <a:off x="9589498" y="4570902"/>
            <a:ext cx="930337" cy="183508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1032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03 821 30 00</a:t>
            </a:r>
            <a:endParaRPr lang="en-US" sz="103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0" name="Shape 107"/>
          <p:cNvSpPr/>
          <p:nvPr/>
        </p:nvSpPr>
        <p:spPr>
          <a:xfrm>
            <a:off x="7734458" y="5011032"/>
            <a:ext cx="2883684" cy="631114"/>
          </a:xfrm>
          <a:prstGeom prst="roundRect">
            <a:avLst>
              <a:gd name="adj" fmla="val 14538"/>
            </a:avLst>
          </a:prstGeom>
          <a:solidFill>
            <a:srgbClr val="FFFFFF"/>
          </a:solidFill>
          <a:ln/>
          <a:effectLst>
            <a:outerShdw blurRad="133350" dist="38100" dir="5400000" algn="bl" rotWithShape="0">
              <a:srgbClr val="2C3A56">
                <a:alpha val="43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1" name="Shape 108"/>
          <p:cNvSpPr/>
          <p:nvPr/>
        </p:nvSpPr>
        <p:spPr>
          <a:xfrm>
            <a:off x="7734458" y="5635593"/>
            <a:ext cx="2883684" cy="6553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2" name="Shape 109"/>
          <p:cNvSpPr/>
          <p:nvPr/>
        </p:nvSpPr>
        <p:spPr>
          <a:xfrm>
            <a:off x="7734458" y="5011034"/>
            <a:ext cx="2883684" cy="6553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3" name="Shape 110"/>
          <p:cNvSpPr/>
          <p:nvPr/>
        </p:nvSpPr>
        <p:spPr>
          <a:xfrm>
            <a:off x="7734458" y="5011032"/>
            <a:ext cx="32769" cy="631114"/>
          </a:xfrm>
          <a:prstGeom prst="rect">
            <a:avLst/>
          </a:prstGeom>
          <a:solidFill>
            <a:srgbClr val="E6982F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4" name="Shape 111"/>
          <p:cNvSpPr/>
          <p:nvPr/>
        </p:nvSpPr>
        <p:spPr>
          <a:xfrm>
            <a:off x="10611589" y="5011032"/>
            <a:ext cx="6553" cy="631114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5" name="Text 112"/>
          <p:cNvSpPr/>
          <p:nvPr/>
        </p:nvSpPr>
        <p:spPr>
          <a:xfrm>
            <a:off x="7911410" y="5145080"/>
            <a:ext cx="1638457" cy="15985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20000"/>
              </a:lnSpc>
            </a:pPr>
            <a:r>
              <a:rPr lang="en-US" sz="877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Departement Zorg</a:t>
            </a:r>
            <a:endParaRPr lang="en-US" sz="87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6" name="Text 113"/>
          <p:cNvSpPr/>
          <p:nvPr/>
        </p:nvSpPr>
        <p:spPr>
          <a:xfrm>
            <a:off x="7911410" y="5298377"/>
            <a:ext cx="1638457" cy="235938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/>
          </a:bodyPr>
          <a:lstStyle/>
          <a:p>
            <a:pPr defTabSz="629180"/>
            <a:r>
              <a:rPr lang="en-US" sz="697" dirty="0">
                <a:solidFill>
                  <a:srgbClr val="7179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Autorité de santé régionale en Flandres</a:t>
            </a:r>
            <a:endParaRPr lang="en-US" sz="69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7" name="Text 114"/>
          <p:cNvSpPr/>
          <p:nvPr/>
        </p:nvSpPr>
        <p:spPr>
          <a:xfrm>
            <a:off x="9602297" y="5247891"/>
            <a:ext cx="917536" cy="183508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1032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02 512 93 89</a:t>
            </a:r>
            <a:endParaRPr lang="en-US" sz="103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8" name="Shape 115"/>
          <p:cNvSpPr/>
          <p:nvPr/>
        </p:nvSpPr>
        <p:spPr>
          <a:xfrm>
            <a:off x="7734458" y="5733900"/>
            <a:ext cx="2883684" cy="631216"/>
          </a:xfrm>
          <a:prstGeom prst="roundRect">
            <a:avLst>
              <a:gd name="adj" fmla="val 14536"/>
            </a:avLst>
          </a:prstGeom>
          <a:solidFill>
            <a:srgbClr val="FFFFFF"/>
          </a:solidFill>
          <a:ln/>
          <a:effectLst>
            <a:outerShdw blurRad="133350" dist="38100" dir="5400000" algn="bl" rotWithShape="0">
              <a:srgbClr val="2C3A56">
                <a:alpha val="43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9" name="Shape 116"/>
          <p:cNvSpPr/>
          <p:nvPr/>
        </p:nvSpPr>
        <p:spPr>
          <a:xfrm>
            <a:off x="7734458" y="6358562"/>
            <a:ext cx="2883684" cy="6553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0" name="Shape 117"/>
          <p:cNvSpPr/>
          <p:nvPr/>
        </p:nvSpPr>
        <p:spPr>
          <a:xfrm>
            <a:off x="7734458" y="5733900"/>
            <a:ext cx="2883684" cy="6553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Shape 118"/>
          <p:cNvSpPr/>
          <p:nvPr/>
        </p:nvSpPr>
        <p:spPr>
          <a:xfrm>
            <a:off x="7734458" y="5733900"/>
            <a:ext cx="32769" cy="631216"/>
          </a:xfrm>
          <a:prstGeom prst="rect">
            <a:avLst/>
          </a:prstGeom>
          <a:solidFill>
            <a:srgbClr val="E6982F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Shape 119"/>
          <p:cNvSpPr/>
          <p:nvPr/>
        </p:nvSpPr>
        <p:spPr>
          <a:xfrm>
            <a:off x="10611589" y="5733900"/>
            <a:ext cx="6553" cy="631216"/>
          </a:xfrm>
          <a:prstGeom prst="rect">
            <a:avLst/>
          </a:prstGeom>
          <a:solidFill>
            <a:srgbClr val="ECE6DE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Text 120"/>
          <p:cNvSpPr/>
          <p:nvPr/>
        </p:nvSpPr>
        <p:spPr>
          <a:xfrm>
            <a:off x="7911410" y="5867946"/>
            <a:ext cx="1634770" cy="15985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20000"/>
          </a:bodyPr>
          <a:lstStyle/>
          <a:p>
            <a:pPr defTabSz="629180">
              <a:lnSpc>
                <a:spcPct val="120000"/>
              </a:lnSpc>
            </a:pPr>
            <a:r>
              <a:rPr lang="en-US" sz="877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AVIQ</a:t>
            </a:r>
            <a:endParaRPr lang="en-US" sz="87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Text 121"/>
          <p:cNvSpPr/>
          <p:nvPr/>
        </p:nvSpPr>
        <p:spPr>
          <a:xfrm>
            <a:off x="7911410" y="6021244"/>
            <a:ext cx="1634770" cy="235938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/>
          </a:bodyPr>
          <a:lstStyle/>
          <a:p>
            <a:pPr defTabSz="629180"/>
            <a:r>
              <a:rPr lang="en-US" sz="697" dirty="0">
                <a:solidFill>
                  <a:srgbClr val="7179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Autorité de santé régionale en Wallonie</a:t>
            </a:r>
            <a:endParaRPr lang="en-US" sz="69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122"/>
          <p:cNvSpPr/>
          <p:nvPr/>
        </p:nvSpPr>
        <p:spPr>
          <a:xfrm>
            <a:off x="9598611" y="5970861"/>
            <a:ext cx="921223" cy="183508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1032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071/33.77.77</a:t>
            </a:r>
            <a:endParaRPr lang="en-US" sz="103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6" name="Shape 123"/>
          <p:cNvSpPr/>
          <p:nvPr/>
        </p:nvSpPr>
        <p:spPr>
          <a:xfrm>
            <a:off x="1573860" y="6483085"/>
            <a:ext cx="9044282" cy="6553"/>
          </a:xfrm>
          <a:prstGeom prst="rect">
            <a:avLst/>
          </a:prstGeom>
          <a:solidFill>
            <a:srgbClr val="E7E1D9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8" name="Text 125"/>
          <p:cNvSpPr/>
          <p:nvPr/>
        </p:nvSpPr>
        <p:spPr>
          <a:xfrm>
            <a:off x="10233104" y="6561730"/>
            <a:ext cx="437468" cy="124523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646" dirty="0">
                <a:solidFill>
                  <a:srgbClr val="9AA1B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· Page 2/3</a:t>
            </a:r>
            <a:endParaRPr lang="en-US" sz="646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7B854D-DD33-3008-C298-2C0AF7B90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89" y="355478"/>
            <a:ext cx="1235691" cy="38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246168" y="1349"/>
            <a:ext cx="9699665" cy="6855304"/>
          </a:xfrm>
          <a:prstGeom prst="rect">
            <a:avLst/>
          </a:prstGeom>
          <a:ln/>
          <a:effectLst>
            <a:outerShdw blurRad="762000" dist="285750" dir="5400000" algn="bl" rotWithShape="0">
              <a:srgbClr val="000000">
                <a:alpha val="450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709105" y="329040"/>
            <a:ext cx="13108" cy="484983"/>
          </a:xfrm>
          <a:prstGeom prst="rect">
            <a:avLst/>
          </a:prstGeom>
          <a:solidFill>
            <a:srgbClr val="E7E1D9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hape 4"/>
          <p:cNvSpPr/>
          <p:nvPr/>
        </p:nvSpPr>
        <p:spPr>
          <a:xfrm>
            <a:off x="2905720" y="368362"/>
            <a:ext cx="406338" cy="406338"/>
          </a:xfrm>
          <a:prstGeom prst="roundRect">
            <a:avLst>
              <a:gd name="adj" fmla="val 24194"/>
            </a:avLst>
          </a:prstGeom>
          <a:solidFill>
            <a:srgbClr val="9277C4"/>
          </a:solidFill>
          <a:ln/>
          <a:effectLst>
            <a:outerShdw blurRad="171450" dist="76200" dir="5400000" algn="bl" rotWithShape="0">
              <a:srgbClr val="7E63B0">
                <a:alpha val="350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 5"/>
          <p:cNvSpPr/>
          <p:nvPr/>
        </p:nvSpPr>
        <p:spPr>
          <a:xfrm>
            <a:off x="2879505" y="368363"/>
            <a:ext cx="458768" cy="43255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algn="ctr" defTabSz="629180"/>
            <a:r>
              <a:rPr lang="en-US" sz="1858" b="1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3</a:t>
            </a:r>
            <a:endParaRPr lang="en-US" sz="18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 6"/>
          <p:cNvSpPr/>
          <p:nvPr/>
        </p:nvSpPr>
        <p:spPr>
          <a:xfrm>
            <a:off x="3482457" y="302824"/>
            <a:ext cx="6684520" cy="137631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723" b="1" kern="0" spc="115" dirty="0">
                <a:solidFill>
                  <a:srgbClr val="7E63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 4 · SUIVI &amp; CONTACTS</a:t>
            </a:r>
            <a:endParaRPr lang="en-US" sz="72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 7"/>
          <p:cNvSpPr/>
          <p:nvPr/>
        </p:nvSpPr>
        <p:spPr>
          <a:xfrm>
            <a:off x="3482457" y="427347"/>
            <a:ext cx="6684520" cy="294923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1755" b="1" kern="0" spc="-26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Recherche &amp; niveaux de risque des contacts</a:t>
            </a:r>
            <a:endParaRPr lang="en-US" sz="175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 8"/>
          <p:cNvSpPr/>
          <p:nvPr/>
        </p:nvSpPr>
        <p:spPr>
          <a:xfrm>
            <a:off x="3482457" y="715716"/>
            <a:ext cx="6684520" cy="150738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826" dirty="0">
                <a:solidFill>
                  <a:srgbClr val="7179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Incidentel · faible · haut risque — liste à établir par Vivalis</a:t>
            </a:r>
            <a:endParaRPr lang="en-US" sz="82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0142682" y="381470"/>
            <a:ext cx="475459" cy="222830"/>
          </a:xfrm>
          <a:prstGeom prst="roundRect">
            <a:avLst>
              <a:gd name="adj" fmla="val 50000"/>
            </a:avLst>
          </a:prstGeom>
          <a:solidFill>
            <a:srgbClr val="2C3A56"/>
          </a:solidFill>
          <a:ln/>
        </p:spPr>
        <p:txBody>
          <a:bodyPr/>
          <a:lstStyle/>
          <a:p>
            <a:pPr defTabSz="629180"/>
            <a:endParaRPr lang="fr-BE" sz="123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0195113" y="427347"/>
            <a:ext cx="318167" cy="15729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algn="r" defTabSz="629180"/>
            <a:r>
              <a:rPr lang="en-US" sz="877" b="1" kern="0" spc="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/ 3</a:t>
            </a:r>
            <a:endParaRPr lang="en-US" sz="87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111142" y="650177"/>
            <a:ext cx="507000" cy="137631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algn="r" defTabSz="629180"/>
            <a:r>
              <a:rPr lang="en-US" sz="723" b="1" kern="0" spc="29" dirty="0" err="1">
                <a:solidFill>
                  <a:srgbClr val="7E63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juin</a:t>
            </a:r>
            <a:r>
              <a:rPr lang="en-US" sz="723" b="1" kern="0" spc="29" dirty="0">
                <a:solidFill>
                  <a:srgbClr val="7E63B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2026</a:t>
            </a:r>
            <a:endParaRPr lang="en-US" sz="72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573860" y="958206"/>
            <a:ext cx="9044282" cy="26216"/>
          </a:xfrm>
          <a:prstGeom prst="roundRect">
            <a:avLst>
              <a:gd name="adj" fmla="val 50000"/>
            </a:avLst>
          </a:prstGeom>
          <a:solidFill>
            <a:srgbClr val="E0457B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586967" y="1102392"/>
            <a:ext cx="9288608" cy="225185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10000"/>
          </a:bodyPr>
          <a:lstStyle/>
          <a:p>
            <a:pPr defTabSz="629180">
              <a:lnSpc>
                <a:spcPct val="138000"/>
              </a:lnSpc>
            </a:pPr>
            <a:r>
              <a:rPr lang="en-US" sz="1135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Pour un cas </a:t>
            </a:r>
            <a:r>
              <a:rPr lang="en-US" sz="1135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probable ou confirmé</a:t>
            </a:r>
            <a:r>
              <a:rPr lang="en-US" sz="1135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Vivalis établira, avec votre aide, la liste exhaustive des contacts et </a:t>
            </a:r>
            <a:r>
              <a:rPr lang="en-US" sz="1135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évaluera leur niveau de risque</a:t>
            </a:r>
            <a:r>
              <a:rPr lang="en-US" sz="1135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13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573860" y="1458654"/>
            <a:ext cx="196614" cy="45877"/>
          </a:xfrm>
          <a:prstGeom prst="roundRect">
            <a:avLst>
              <a:gd name="adj" fmla="val 50000"/>
            </a:avLst>
          </a:prstGeom>
          <a:solidFill>
            <a:srgbClr val="E0457B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1842566" y="1419331"/>
            <a:ext cx="2021758" cy="1507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29180"/>
            <a:r>
              <a:rPr lang="en-US" sz="826" b="1" kern="0" spc="66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NIVEAU DE RISQUE DU CONTACT</a:t>
            </a:r>
            <a:endParaRPr lang="en-US" sz="82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Shape 16"/>
          <p:cNvSpPr/>
          <p:nvPr/>
        </p:nvSpPr>
        <p:spPr>
          <a:xfrm>
            <a:off x="4968742" y="1458654"/>
            <a:ext cx="196614" cy="45877"/>
          </a:xfrm>
          <a:prstGeom prst="roundRect">
            <a:avLst>
              <a:gd name="adj" fmla="val 50000"/>
            </a:avLst>
          </a:prstGeom>
          <a:solidFill>
            <a:srgbClr val="E0457B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5237449" y="1419331"/>
            <a:ext cx="3337883" cy="1507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629180"/>
            <a:r>
              <a:rPr lang="en-US" sz="826" b="1" kern="0" spc="66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MESURES PAR NIVEAU — UNE FOIS LE CAS CONFIRMÉ</a:t>
            </a:r>
            <a:endParaRPr lang="en-US" sz="82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Shape 18"/>
          <p:cNvSpPr/>
          <p:nvPr/>
        </p:nvSpPr>
        <p:spPr>
          <a:xfrm>
            <a:off x="1573860" y="1635607"/>
            <a:ext cx="3145837" cy="1480345"/>
          </a:xfrm>
          <a:prstGeom prst="roundRect">
            <a:avLst>
              <a:gd name="adj" fmla="val 7084"/>
            </a:avLst>
          </a:prstGeom>
          <a:solidFill>
            <a:srgbClr val="FFFFFF"/>
          </a:solidFill>
          <a:ln/>
          <a:effectLst>
            <a:outerShdw blurRad="190500" dist="57150" dir="5400000" algn="bl" rotWithShape="0">
              <a:srgbClr val="2C3A56">
                <a:alpha val="50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Shape 19"/>
          <p:cNvSpPr/>
          <p:nvPr/>
        </p:nvSpPr>
        <p:spPr>
          <a:xfrm>
            <a:off x="1573860" y="3109400"/>
            <a:ext cx="3145837" cy="6553"/>
          </a:xfrm>
          <a:prstGeom prst="rect">
            <a:avLst/>
          </a:prstGeom>
          <a:solidFill>
            <a:srgbClr val="E9E4DC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Shape 20"/>
          <p:cNvSpPr/>
          <p:nvPr/>
        </p:nvSpPr>
        <p:spPr>
          <a:xfrm>
            <a:off x="1573860" y="1635608"/>
            <a:ext cx="3145837" cy="6553"/>
          </a:xfrm>
          <a:prstGeom prst="rect">
            <a:avLst/>
          </a:prstGeom>
          <a:solidFill>
            <a:srgbClr val="E9E4DC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Shape 21"/>
          <p:cNvSpPr/>
          <p:nvPr/>
        </p:nvSpPr>
        <p:spPr>
          <a:xfrm>
            <a:off x="1573859" y="1635607"/>
            <a:ext cx="45877" cy="1480345"/>
          </a:xfrm>
          <a:prstGeom prst="rect">
            <a:avLst/>
          </a:prstGeom>
          <a:solidFill>
            <a:srgbClr val="1F9E76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Shape 22"/>
          <p:cNvSpPr/>
          <p:nvPr/>
        </p:nvSpPr>
        <p:spPr>
          <a:xfrm>
            <a:off x="4713144" y="1635607"/>
            <a:ext cx="6553" cy="1480345"/>
          </a:xfrm>
          <a:prstGeom prst="rect">
            <a:avLst/>
          </a:prstGeom>
          <a:solidFill>
            <a:srgbClr val="E9E4DC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Shape 23"/>
          <p:cNvSpPr/>
          <p:nvPr/>
        </p:nvSpPr>
        <p:spPr>
          <a:xfrm>
            <a:off x="1777028" y="2026584"/>
            <a:ext cx="767924" cy="170400"/>
          </a:xfrm>
          <a:prstGeom prst="roundRect">
            <a:avLst>
              <a:gd name="adj" fmla="val 50000"/>
            </a:avLst>
          </a:prstGeom>
          <a:solidFill>
            <a:srgbClr val="1F9E76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xt 24"/>
          <p:cNvSpPr/>
          <p:nvPr/>
        </p:nvSpPr>
        <p:spPr>
          <a:xfrm>
            <a:off x="1862228" y="2059352"/>
            <a:ext cx="649955" cy="131076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671" b="1" kern="0" spc="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INCIDENTEL</a:t>
            </a:r>
            <a:endParaRPr lang="en-US" sz="67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Text 25"/>
          <p:cNvSpPr/>
          <p:nvPr/>
        </p:nvSpPr>
        <p:spPr>
          <a:xfrm>
            <a:off x="2630153" y="2036414"/>
            <a:ext cx="755328" cy="176953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980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Sans risque</a:t>
            </a:r>
            <a:endParaRPr lang="en-US" sz="98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 26"/>
          <p:cNvSpPr/>
          <p:nvPr/>
        </p:nvSpPr>
        <p:spPr>
          <a:xfrm>
            <a:off x="1777028" y="2269076"/>
            <a:ext cx="2862188" cy="755123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Autofit/>
          </a:bodyPr>
          <a:lstStyle/>
          <a:p>
            <a:pPr defTabSz="629180">
              <a:lnSpc>
                <a:spcPct val="145000"/>
              </a:lnSpc>
            </a:pPr>
            <a:r>
              <a:rPr lang="en-US" sz="907" dirty="0">
                <a:solidFill>
                  <a:srgbClr val="7179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Même espace, sans contact direct, distance ≥ 1 m. </a:t>
            </a:r>
            <a:r>
              <a:rPr lang="en-US" sz="907" b="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 Informer des symptômes </a:t>
            </a:r>
            <a:r>
              <a:rPr lang="en-US" sz="907" dirty="0">
                <a:solidFill>
                  <a:srgbClr val="7179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; aucune mesure supplémentaire.</a:t>
            </a:r>
            <a:endParaRPr lang="en-US" sz="90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Shape 27"/>
          <p:cNvSpPr/>
          <p:nvPr/>
        </p:nvSpPr>
        <p:spPr>
          <a:xfrm>
            <a:off x="1573860" y="3260137"/>
            <a:ext cx="3145837" cy="1480448"/>
          </a:xfrm>
          <a:prstGeom prst="roundRect">
            <a:avLst>
              <a:gd name="adj" fmla="val 7083"/>
            </a:avLst>
          </a:prstGeom>
          <a:solidFill>
            <a:srgbClr val="FFFFFF"/>
          </a:solidFill>
          <a:ln/>
          <a:effectLst>
            <a:outerShdw blurRad="190500" dist="57150" dir="5400000" algn="bl" rotWithShape="0">
              <a:srgbClr val="2C3A56">
                <a:alpha val="50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Shape 28"/>
          <p:cNvSpPr/>
          <p:nvPr/>
        </p:nvSpPr>
        <p:spPr>
          <a:xfrm>
            <a:off x="1573860" y="4734032"/>
            <a:ext cx="3145837" cy="6553"/>
          </a:xfrm>
          <a:prstGeom prst="rect">
            <a:avLst/>
          </a:prstGeom>
          <a:solidFill>
            <a:srgbClr val="E9E4DC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Shape 29"/>
          <p:cNvSpPr/>
          <p:nvPr/>
        </p:nvSpPr>
        <p:spPr>
          <a:xfrm>
            <a:off x="1573860" y="3260137"/>
            <a:ext cx="3145837" cy="6553"/>
          </a:xfrm>
          <a:prstGeom prst="rect">
            <a:avLst/>
          </a:prstGeom>
          <a:solidFill>
            <a:srgbClr val="E9E4DC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Shape 30"/>
          <p:cNvSpPr/>
          <p:nvPr/>
        </p:nvSpPr>
        <p:spPr>
          <a:xfrm>
            <a:off x="1573859" y="3260137"/>
            <a:ext cx="45877" cy="1480448"/>
          </a:xfrm>
          <a:prstGeom prst="rect">
            <a:avLst/>
          </a:prstGeom>
          <a:solidFill>
            <a:srgbClr val="E6982F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Shape 31"/>
          <p:cNvSpPr/>
          <p:nvPr/>
        </p:nvSpPr>
        <p:spPr>
          <a:xfrm>
            <a:off x="4713144" y="3260137"/>
            <a:ext cx="6553" cy="1480448"/>
          </a:xfrm>
          <a:prstGeom prst="rect">
            <a:avLst/>
          </a:prstGeom>
          <a:solidFill>
            <a:srgbClr val="E9E4DC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Shape 32"/>
          <p:cNvSpPr/>
          <p:nvPr/>
        </p:nvSpPr>
        <p:spPr>
          <a:xfrm>
            <a:off x="1777028" y="3651113"/>
            <a:ext cx="520108" cy="170400"/>
          </a:xfrm>
          <a:prstGeom prst="roundRect">
            <a:avLst>
              <a:gd name="adj" fmla="val 50000"/>
            </a:avLst>
          </a:prstGeom>
          <a:solidFill>
            <a:srgbClr val="E6982F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Text 33"/>
          <p:cNvSpPr/>
          <p:nvPr/>
        </p:nvSpPr>
        <p:spPr>
          <a:xfrm>
            <a:off x="1862227" y="3683883"/>
            <a:ext cx="402139" cy="131076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671" b="1" kern="0" spc="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FAIBLE</a:t>
            </a:r>
            <a:endParaRPr lang="en-US" sz="67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Text 34"/>
          <p:cNvSpPr/>
          <p:nvPr/>
        </p:nvSpPr>
        <p:spPr>
          <a:xfrm>
            <a:off x="2382336" y="3660944"/>
            <a:ext cx="1405386" cy="176953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980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à faible risque</a:t>
            </a:r>
            <a:endParaRPr lang="en-US" sz="98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Text 35"/>
          <p:cNvSpPr/>
          <p:nvPr/>
        </p:nvSpPr>
        <p:spPr>
          <a:xfrm>
            <a:off x="1777029" y="3893606"/>
            <a:ext cx="2750775" cy="78471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/>
          </a:bodyPr>
          <a:lstStyle/>
          <a:p>
            <a:pPr defTabSz="629180">
              <a:lnSpc>
                <a:spcPct val="145000"/>
              </a:lnSpc>
            </a:pPr>
            <a:r>
              <a:rPr lang="en-US" sz="907" dirty="0">
                <a:solidFill>
                  <a:srgbClr val="7179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Distance &lt; 1 m sans contact direct (patient / liquides / matériel infectieux) — </a:t>
            </a:r>
            <a:r>
              <a:rPr lang="en-US" sz="907" b="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 </a:t>
            </a:r>
            <a:r>
              <a:rPr lang="en-US" sz="907" dirty="0">
                <a:solidFill>
                  <a:srgbClr val="7179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personnel avec EPI complet et correctement porté.</a:t>
            </a:r>
            <a:endParaRPr lang="en-US" sz="90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Shape 36"/>
          <p:cNvSpPr/>
          <p:nvPr/>
        </p:nvSpPr>
        <p:spPr>
          <a:xfrm>
            <a:off x="1573860" y="4884769"/>
            <a:ext cx="3145837" cy="1480345"/>
          </a:xfrm>
          <a:prstGeom prst="roundRect">
            <a:avLst>
              <a:gd name="adj" fmla="val 7084"/>
            </a:avLst>
          </a:prstGeom>
          <a:solidFill>
            <a:srgbClr val="FFFFFF"/>
          </a:solidFill>
          <a:ln/>
          <a:effectLst>
            <a:outerShdw blurRad="190500" dist="57150" dir="5400000" algn="bl" rotWithShape="0">
              <a:srgbClr val="2C3A56">
                <a:alpha val="5000"/>
              </a:srgbClr>
            </a:outerShdw>
          </a:effectLst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Shape 37"/>
          <p:cNvSpPr/>
          <p:nvPr/>
        </p:nvSpPr>
        <p:spPr>
          <a:xfrm>
            <a:off x="1573860" y="6358562"/>
            <a:ext cx="3145837" cy="6553"/>
          </a:xfrm>
          <a:prstGeom prst="rect">
            <a:avLst/>
          </a:prstGeom>
          <a:solidFill>
            <a:srgbClr val="E9E4DC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Shape 38"/>
          <p:cNvSpPr/>
          <p:nvPr/>
        </p:nvSpPr>
        <p:spPr>
          <a:xfrm>
            <a:off x="1573860" y="4884771"/>
            <a:ext cx="3145837" cy="6553"/>
          </a:xfrm>
          <a:prstGeom prst="rect">
            <a:avLst/>
          </a:prstGeom>
          <a:solidFill>
            <a:srgbClr val="E9E4DC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Shape 39"/>
          <p:cNvSpPr/>
          <p:nvPr/>
        </p:nvSpPr>
        <p:spPr>
          <a:xfrm>
            <a:off x="1573859" y="4884769"/>
            <a:ext cx="45877" cy="1480345"/>
          </a:xfrm>
          <a:prstGeom prst="rect">
            <a:avLst/>
          </a:prstGeom>
          <a:solidFill>
            <a:srgbClr val="E0457B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Shape 40"/>
          <p:cNvSpPr/>
          <p:nvPr/>
        </p:nvSpPr>
        <p:spPr>
          <a:xfrm>
            <a:off x="4713144" y="4884769"/>
            <a:ext cx="6553" cy="1480345"/>
          </a:xfrm>
          <a:prstGeom prst="rect">
            <a:avLst/>
          </a:prstGeom>
          <a:solidFill>
            <a:srgbClr val="E9E4DC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Shape 41"/>
          <p:cNvSpPr/>
          <p:nvPr/>
        </p:nvSpPr>
        <p:spPr>
          <a:xfrm>
            <a:off x="1777028" y="5275746"/>
            <a:ext cx="442281" cy="170400"/>
          </a:xfrm>
          <a:prstGeom prst="roundRect">
            <a:avLst>
              <a:gd name="adj" fmla="val 50000"/>
            </a:avLst>
          </a:prstGeom>
          <a:solidFill>
            <a:srgbClr val="E0457B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Text 42"/>
          <p:cNvSpPr/>
          <p:nvPr/>
        </p:nvSpPr>
        <p:spPr>
          <a:xfrm>
            <a:off x="1862228" y="5308515"/>
            <a:ext cx="324312" cy="131076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671" b="1" kern="0" spc="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HAUT</a:t>
            </a:r>
            <a:endParaRPr lang="en-US" sz="67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Text 43"/>
          <p:cNvSpPr/>
          <p:nvPr/>
        </p:nvSpPr>
        <p:spPr>
          <a:xfrm>
            <a:off x="2304509" y="5285577"/>
            <a:ext cx="1341282" cy="176953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lnSpcReduction="10000"/>
          </a:bodyPr>
          <a:lstStyle/>
          <a:p>
            <a:pPr defTabSz="629180"/>
            <a:r>
              <a:rPr lang="en-US" sz="980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à haut risque</a:t>
            </a:r>
            <a:endParaRPr lang="en-US" sz="98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Text 44"/>
          <p:cNvSpPr/>
          <p:nvPr/>
        </p:nvSpPr>
        <p:spPr>
          <a:xfrm>
            <a:off x="1777028" y="5518238"/>
            <a:ext cx="2862188" cy="482116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Autofit/>
          </a:bodyPr>
          <a:lstStyle/>
          <a:p>
            <a:pPr defTabSz="629180">
              <a:lnSpc>
                <a:spcPct val="145000"/>
              </a:lnSpc>
            </a:pPr>
            <a:r>
              <a:rPr lang="en-US" sz="907" dirty="0">
                <a:solidFill>
                  <a:srgbClr val="7179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 direct avec patient symptomatique, liquides biologiques ou matériel infectieux </a:t>
            </a:r>
            <a:r>
              <a:rPr lang="en-US" sz="907" b="1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sans EPI complet </a:t>
            </a:r>
            <a:r>
              <a:rPr lang="en-US" sz="907" dirty="0">
                <a:solidFill>
                  <a:srgbClr val="7179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dès que le patient est infectieux.</a:t>
            </a:r>
            <a:endParaRPr lang="en-US" sz="90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Shape 45"/>
          <p:cNvSpPr/>
          <p:nvPr/>
        </p:nvSpPr>
        <p:spPr>
          <a:xfrm>
            <a:off x="4968742" y="1635607"/>
            <a:ext cx="5649399" cy="4729509"/>
          </a:xfrm>
          <a:prstGeom prst="roundRect">
            <a:avLst>
              <a:gd name="adj" fmla="val 2217"/>
            </a:avLst>
          </a:prstGeom>
          <a:solidFill>
            <a:srgbClr val="FFFFFF"/>
          </a:solidFill>
          <a:ln w="9525">
            <a:solidFill>
              <a:srgbClr val="E9E4DC"/>
            </a:solidFill>
            <a:prstDash val="solid"/>
          </a:ln>
          <a:effectLst>
            <a:outerShdw blurRad="190500" dist="57150" dir="5400000" algn="bl" rotWithShape="0">
              <a:srgbClr val="2C3A56">
                <a:alpha val="5000"/>
              </a:srgbClr>
            </a:outerShdw>
          </a:effectLst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Shape 46"/>
          <p:cNvSpPr/>
          <p:nvPr/>
        </p:nvSpPr>
        <p:spPr>
          <a:xfrm>
            <a:off x="4975295" y="1642161"/>
            <a:ext cx="1392484" cy="288471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Shape 47"/>
          <p:cNvSpPr/>
          <p:nvPr/>
        </p:nvSpPr>
        <p:spPr>
          <a:xfrm>
            <a:off x="4975295" y="1917524"/>
            <a:ext cx="1392484" cy="13108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Text 48"/>
          <p:cNvSpPr/>
          <p:nvPr/>
        </p:nvSpPr>
        <p:spPr>
          <a:xfrm>
            <a:off x="5119481" y="1720806"/>
            <a:ext cx="1156546" cy="144287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Autofit/>
          </a:bodyPr>
          <a:lstStyle/>
          <a:p>
            <a:pPr defTabSz="629180"/>
            <a:r>
              <a:rPr lang="en-US" sz="816" b="1" kern="0" spc="47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MESURE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Shape 49"/>
          <p:cNvSpPr/>
          <p:nvPr/>
        </p:nvSpPr>
        <p:spPr>
          <a:xfrm>
            <a:off x="6367780" y="1642161"/>
            <a:ext cx="2121904" cy="288471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Shape 50"/>
          <p:cNvSpPr/>
          <p:nvPr/>
        </p:nvSpPr>
        <p:spPr>
          <a:xfrm>
            <a:off x="6367780" y="1917524"/>
            <a:ext cx="2121904" cy="13108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Text 51"/>
          <p:cNvSpPr/>
          <p:nvPr/>
        </p:nvSpPr>
        <p:spPr>
          <a:xfrm>
            <a:off x="6511963" y="1720806"/>
            <a:ext cx="1897193" cy="144287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Autofit/>
          </a:bodyPr>
          <a:lstStyle/>
          <a:p>
            <a:pPr defTabSz="629180"/>
            <a:r>
              <a:rPr lang="en-US" sz="816" b="1" kern="0" spc="47" dirty="0">
                <a:solidFill>
                  <a:srgbClr val="E698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FAIBLE RISQUE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Shape 52"/>
          <p:cNvSpPr/>
          <p:nvPr/>
        </p:nvSpPr>
        <p:spPr>
          <a:xfrm>
            <a:off x="8489683" y="1642161"/>
            <a:ext cx="2121904" cy="288471"/>
          </a:xfrm>
          <a:prstGeom prst="rect">
            <a:avLst/>
          </a:prstGeom>
          <a:solidFill>
            <a:srgbClr val="FBEDF2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6" name="Shape 53"/>
          <p:cNvSpPr/>
          <p:nvPr/>
        </p:nvSpPr>
        <p:spPr>
          <a:xfrm>
            <a:off x="8489683" y="1917524"/>
            <a:ext cx="2121904" cy="13108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Text 54"/>
          <p:cNvSpPr/>
          <p:nvPr/>
        </p:nvSpPr>
        <p:spPr>
          <a:xfrm>
            <a:off x="8633867" y="1720806"/>
            <a:ext cx="1897193" cy="144287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Autofit/>
          </a:bodyPr>
          <a:lstStyle/>
          <a:p>
            <a:pPr defTabSz="629180"/>
            <a:r>
              <a:rPr lang="en-US" sz="816" b="1" kern="0" spc="47" dirty="0">
                <a:solidFill>
                  <a:srgbClr val="E045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HAUT RISQUE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8" name="Shape 55"/>
          <p:cNvSpPr/>
          <p:nvPr/>
        </p:nvSpPr>
        <p:spPr>
          <a:xfrm>
            <a:off x="4975295" y="2556625"/>
            <a:ext cx="139248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Text 56"/>
          <p:cNvSpPr/>
          <p:nvPr/>
        </p:nvSpPr>
        <p:spPr>
          <a:xfrm>
            <a:off x="5119481" y="1989616"/>
            <a:ext cx="1156546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Surveillance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Shape 57"/>
          <p:cNvSpPr/>
          <p:nvPr/>
        </p:nvSpPr>
        <p:spPr>
          <a:xfrm>
            <a:off x="6367780" y="2556625"/>
            <a:ext cx="212190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" name="Text 58"/>
          <p:cNvSpPr/>
          <p:nvPr/>
        </p:nvSpPr>
        <p:spPr>
          <a:xfrm>
            <a:off x="6511963" y="1989616"/>
            <a:ext cx="1897193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T° 2×/j · Filovirus / arénavirus 21 j · Bunyavirus 14 j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" name="Shape 59"/>
          <p:cNvSpPr/>
          <p:nvPr/>
        </p:nvSpPr>
        <p:spPr>
          <a:xfrm>
            <a:off x="8489683" y="1930632"/>
            <a:ext cx="2121904" cy="632546"/>
          </a:xfrm>
          <a:prstGeom prst="rect">
            <a:avLst/>
          </a:prstGeom>
          <a:solidFill>
            <a:srgbClr val="FBEDF2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3" name="Shape 60"/>
          <p:cNvSpPr/>
          <p:nvPr/>
        </p:nvSpPr>
        <p:spPr>
          <a:xfrm>
            <a:off x="8489683" y="2556625"/>
            <a:ext cx="212190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4" name="Text 61"/>
          <p:cNvSpPr/>
          <p:nvPr/>
        </p:nvSpPr>
        <p:spPr>
          <a:xfrm>
            <a:off x="8633867" y="1989616"/>
            <a:ext cx="1897193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T° 2×/j · durée identique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5" name="Shape 62"/>
          <p:cNvSpPr/>
          <p:nvPr/>
        </p:nvSpPr>
        <p:spPr>
          <a:xfrm>
            <a:off x="4975295" y="3189173"/>
            <a:ext cx="139248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6" name="Text 63"/>
          <p:cNvSpPr/>
          <p:nvPr/>
        </p:nvSpPr>
        <p:spPr>
          <a:xfrm>
            <a:off x="5119481" y="2622163"/>
            <a:ext cx="1156546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Rapport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" name="Shape 64"/>
          <p:cNvSpPr/>
          <p:nvPr/>
        </p:nvSpPr>
        <p:spPr>
          <a:xfrm>
            <a:off x="6367780" y="3189173"/>
            <a:ext cx="212190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" name="Text 65"/>
          <p:cNvSpPr/>
          <p:nvPr/>
        </p:nvSpPr>
        <p:spPr>
          <a:xfrm>
            <a:off x="6511963" y="2622163"/>
            <a:ext cx="1897193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Contacter Vivalis si fièvre / symptômes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Shape 66"/>
          <p:cNvSpPr/>
          <p:nvPr/>
        </p:nvSpPr>
        <p:spPr>
          <a:xfrm>
            <a:off x="8489683" y="2563178"/>
            <a:ext cx="2121904" cy="632546"/>
          </a:xfrm>
          <a:prstGeom prst="rect">
            <a:avLst/>
          </a:prstGeom>
          <a:solidFill>
            <a:srgbClr val="FBEDF2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Shape 67"/>
          <p:cNvSpPr/>
          <p:nvPr/>
        </p:nvSpPr>
        <p:spPr>
          <a:xfrm>
            <a:off x="8489683" y="3189173"/>
            <a:ext cx="212190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1" name="Text 68"/>
          <p:cNvSpPr/>
          <p:nvPr/>
        </p:nvSpPr>
        <p:spPr>
          <a:xfrm>
            <a:off x="8633867" y="2622163"/>
            <a:ext cx="1897193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Rapport actif quotidien à Vivalis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Shape 69"/>
          <p:cNvSpPr/>
          <p:nvPr/>
        </p:nvSpPr>
        <p:spPr>
          <a:xfrm>
            <a:off x="4975295" y="3821719"/>
            <a:ext cx="139248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Text 70"/>
          <p:cNvSpPr/>
          <p:nvPr/>
        </p:nvSpPr>
        <p:spPr>
          <a:xfrm>
            <a:off x="5119481" y="3254710"/>
            <a:ext cx="1156546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Quarantaine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Shape 71"/>
          <p:cNvSpPr/>
          <p:nvPr/>
        </p:nvSpPr>
        <p:spPr>
          <a:xfrm>
            <a:off x="6367780" y="3821719"/>
            <a:ext cx="212190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5" name="Text 72"/>
          <p:cNvSpPr/>
          <p:nvPr/>
        </p:nvSpPr>
        <p:spPr>
          <a:xfrm>
            <a:off x="6511963" y="3254710"/>
            <a:ext cx="1897193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Non requise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Shape 73"/>
          <p:cNvSpPr/>
          <p:nvPr/>
        </p:nvSpPr>
        <p:spPr>
          <a:xfrm>
            <a:off x="8489683" y="3195726"/>
            <a:ext cx="2121904" cy="632546"/>
          </a:xfrm>
          <a:prstGeom prst="rect">
            <a:avLst/>
          </a:prstGeom>
          <a:solidFill>
            <a:srgbClr val="FBEDF2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7" name="Shape 74"/>
          <p:cNvSpPr/>
          <p:nvPr/>
        </p:nvSpPr>
        <p:spPr>
          <a:xfrm>
            <a:off x="8489683" y="3821719"/>
            <a:ext cx="212190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8" name="Text 75"/>
          <p:cNvSpPr/>
          <p:nvPr/>
        </p:nvSpPr>
        <p:spPr>
          <a:xfrm>
            <a:off x="8633867" y="3254710"/>
            <a:ext cx="1897193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Dormir seul · pas de partage d'objets personnels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9" name="Shape 76"/>
          <p:cNvSpPr/>
          <p:nvPr/>
        </p:nvSpPr>
        <p:spPr>
          <a:xfrm>
            <a:off x="4975295" y="4454368"/>
            <a:ext cx="139248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77"/>
          <p:cNvSpPr/>
          <p:nvPr/>
        </p:nvSpPr>
        <p:spPr>
          <a:xfrm>
            <a:off x="5119481" y="3887256"/>
            <a:ext cx="1156546" cy="53434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Travail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hape 78"/>
          <p:cNvSpPr/>
          <p:nvPr/>
        </p:nvSpPr>
        <p:spPr>
          <a:xfrm>
            <a:off x="6367780" y="4454368"/>
            <a:ext cx="212190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2" name="Text 79"/>
          <p:cNvSpPr/>
          <p:nvPr/>
        </p:nvSpPr>
        <p:spPr>
          <a:xfrm>
            <a:off x="6511963" y="3887256"/>
            <a:ext cx="1897193" cy="53434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Activités normales si asymptomatique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3" name="Shape 80"/>
          <p:cNvSpPr/>
          <p:nvPr/>
        </p:nvSpPr>
        <p:spPr>
          <a:xfrm>
            <a:off x="8489683" y="3828272"/>
            <a:ext cx="2121904" cy="632649"/>
          </a:xfrm>
          <a:prstGeom prst="rect">
            <a:avLst/>
          </a:prstGeom>
          <a:solidFill>
            <a:srgbClr val="FBEDF2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Shape 81"/>
          <p:cNvSpPr/>
          <p:nvPr/>
        </p:nvSpPr>
        <p:spPr>
          <a:xfrm>
            <a:off x="8489683" y="4454368"/>
            <a:ext cx="212190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5" name="Text 82"/>
          <p:cNvSpPr/>
          <p:nvPr/>
        </p:nvSpPr>
        <p:spPr>
          <a:xfrm>
            <a:off x="8633867" y="3887256"/>
            <a:ext cx="1897193" cy="534342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Prof. de santé / contact personnes vulnérables (crèches) : pas de contact avec patients pendant la surveillance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6" name="Shape 83"/>
          <p:cNvSpPr/>
          <p:nvPr/>
        </p:nvSpPr>
        <p:spPr>
          <a:xfrm>
            <a:off x="4975295" y="5086915"/>
            <a:ext cx="139248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7" name="Text 84"/>
          <p:cNvSpPr/>
          <p:nvPr/>
        </p:nvSpPr>
        <p:spPr>
          <a:xfrm>
            <a:off x="5119481" y="4519906"/>
            <a:ext cx="1156546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Voyages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8" name="Shape 85"/>
          <p:cNvSpPr/>
          <p:nvPr/>
        </p:nvSpPr>
        <p:spPr>
          <a:xfrm>
            <a:off x="6367780" y="5086915"/>
            <a:ext cx="212190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9" name="Text 86"/>
          <p:cNvSpPr/>
          <p:nvPr/>
        </p:nvSpPr>
        <p:spPr>
          <a:xfrm>
            <a:off x="6511963" y="4519906"/>
            <a:ext cx="1897193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Rester ≤ 2 h d'un hôpital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Shape 87"/>
          <p:cNvSpPr/>
          <p:nvPr/>
        </p:nvSpPr>
        <p:spPr>
          <a:xfrm>
            <a:off x="8489683" y="4460922"/>
            <a:ext cx="2121904" cy="632546"/>
          </a:xfrm>
          <a:prstGeom prst="rect">
            <a:avLst/>
          </a:prstGeom>
          <a:solidFill>
            <a:srgbClr val="FBEDF2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1" name="Shape 88"/>
          <p:cNvSpPr/>
          <p:nvPr/>
        </p:nvSpPr>
        <p:spPr>
          <a:xfrm>
            <a:off x="8489683" y="5086915"/>
            <a:ext cx="212190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2" name="Text 89"/>
          <p:cNvSpPr/>
          <p:nvPr/>
        </p:nvSpPr>
        <p:spPr>
          <a:xfrm>
            <a:off x="8633867" y="4519906"/>
            <a:ext cx="1897193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Voyages interdits · communiquer le lieu de séjour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3" name="Shape 90"/>
          <p:cNvSpPr/>
          <p:nvPr/>
        </p:nvSpPr>
        <p:spPr>
          <a:xfrm>
            <a:off x="4975295" y="5719462"/>
            <a:ext cx="139248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4" name="Text 91"/>
          <p:cNvSpPr/>
          <p:nvPr/>
        </p:nvSpPr>
        <p:spPr>
          <a:xfrm>
            <a:off x="5119481" y="5152452"/>
            <a:ext cx="1156546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Don de sang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5" name="Shape 92"/>
          <p:cNvSpPr/>
          <p:nvPr/>
        </p:nvSpPr>
        <p:spPr>
          <a:xfrm>
            <a:off x="6367780" y="5719462"/>
            <a:ext cx="212190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6" name="Text 93"/>
          <p:cNvSpPr/>
          <p:nvPr/>
        </p:nvSpPr>
        <p:spPr>
          <a:xfrm>
            <a:off x="6511963" y="5152452"/>
            <a:ext cx="1897193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Interdit 2 mois post-exposition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7" name="Shape 94"/>
          <p:cNvSpPr/>
          <p:nvPr/>
        </p:nvSpPr>
        <p:spPr>
          <a:xfrm>
            <a:off x="8489683" y="5093468"/>
            <a:ext cx="2121904" cy="632546"/>
          </a:xfrm>
          <a:prstGeom prst="rect">
            <a:avLst/>
          </a:prstGeom>
          <a:solidFill>
            <a:srgbClr val="FBEDF2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8" name="Shape 95"/>
          <p:cNvSpPr/>
          <p:nvPr/>
        </p:nvSpPr>
        <p:spPr>
          <a:xfrm>
            <a:off x="8489683" y="5719462"/>
            <a:ext cx="2121904" cy="6553"/>
          </a:xfrm>
          <a:prstGeom prst="rect">
            <a:avLst/>
          </a:prstGeom>
          <a:solidFill>
            <a:srgbClr val="EDE7DF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9" name="Text 96"/>
          <p:cNvSpPr/>
          <p:nvPr/>
        </p:nvSpPr>
        <p:spPr>
          <a:xfrm>
            <a:off x="8633867" y="5152452"/>
            <a:ext cx="1897193" cy="534239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Interdit 2 mois post-exposition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0" name="Text 97"/>
          <p:cNvSpPr/>
          <p:nvPr/>
        </p:nvSpPr>
        <p:spPr>
          <a:xfrm>
            <a:off x="5119481" y="5784999"/>
            <a:ext cx="1156546" cy="540793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b="1" dirty="0">
                <a:solidFill>
                  <a:srgbClr val="2C3A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Contacts sexuels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1" name="Text 98"/>
          <p:cNvSpPr/>
          <p:nvPr/>
        </p:nvSpPr>
        <p:spPr>
          <a:xfrm>
            <a:off x="6511963" y="5784999"/>
            <a:ext cx="1897193" cy="540793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Aucune restriction si asymptomatique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2" name="Shape 99"/>
          <p:cNvSpPr/>
          <p:nvPr/>
        </p:nvSpPr>
        <p:spPr>
          <a:xfrm>
            <a:off x="8489683" y="5726015"/>
            <a:ext cx="2121904" cy="632546"/>
          </a:xfrm>
          <a:prstGeom prst="rect">
            <a:avLst/>
          </a:prstGeom>
          <a:solidFill>
            <a:srgbClr val="FBEDF2"/>
          </a:solidFill>
          <a:ln/>
        </p:spPr>
        <p:txBody>
          <a:bodyPr/>
          <a:lstStyle/>
          <a:p>
            <a:pPr defTabSz="629180"/>
            <a:endParaRPr lang="fr-BE" sz="816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3" name="Text 100"/>
          <p:cNvSpPr/>
          <p:nvPr/>
        </p:nvSpPr>
        <p:spPr>
          <a:xfrm>
            <a:off x="8633867" y="5784999"/>
            <a:ext cx="1897193" cy="540793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ctr">
            <a:normAutofit/>
          </a:bodyPr>
          <a:lstStyle/>
          <a:p>
            <a:pPr defTabSz="629180">
              <a:lnSpc>
                <a:spcPct val="128000"/>
              </a:lnSpc>
            </a:pPr>
            <a:r>
              <a:rPr lang="en-US" sz="816" dirty="0">
                <a:solidFill>
                  <a:srgbClr val="3640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Interdits pendant la surveillance · protégés 6 mois après guérison</a:t>
            </a:r>
            <a:endParaRPr lang="en-US" sz="816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" name="Shape 101"/>
          <p:cNvSpPr/>
          <p:nvPr/>
        </p:nvSpPr>
        <p:spPr>
          <a:xfrm>
            <a:off x="1573860" y="6483085"/>
            <a:ext cx="9044282" cy="6553"/>
          </a:xfrm>
          <a:prstGeom prst="rect">
            <a:avLst/>
          </a:prstGeom>
          <a:solidFill>
            <a:srgbClr val="E7E1D9"/>
          </a:solidFill>
          <a:ln/>
        </p:spPr>
        <p:txBody>
          <a:bodyPr/>
          <a:lstStyle/>
          <a:p>
            <a:pPr defTabSz="629180"/>
            <a:endParaRPr lang="fr-BE" sz="123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6" name="Text 103"/>
          <p:cNvSpPr/>
          <p:nvPr/>
        </p:nvSpPr>
        <p:spPr>
          <a:xfrm>
            <a:off x="10267204" y="6561730"/>
            <a:ext cx="403368" cy="124523"/>
          </a:xfrm>
          <a:prstGeom prst="rect">
            <a:avLst/>
          </a:prstGeom>
          <a:noFill/>
          <a:ln/>
        </p:spPr>
        <p:txBody>
          <a:bodyPr wrap="square" lIns="17477" tIns="17477" rIns="17477" bIns="17477" rtlCol="0" anchor="t">
            <a:normAutofit fontScale="92500" lnSpcReduction="10000"/>
          </a:bodyPr>
          <a:lstStyle/>
          <a:p>
            <a:pPr defTabSz="629180"/>
            <a:r>
              <a:rPr lang="en-US" sz="646" dirty="0">
                <a:solidFill>
                  <a:srgbClr val="9AA1B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Page 3/3</a:t>
            </a:r>
            <a:endParaRPr lang="en-US" sz="646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5" name="Image 104">
            <a:extLst>
              <a:ext uri="{FF2B5EF4-FFF2-40B4-BE49-F238E27FC236}">
                <a16:creationId xmlns:a16="http://schemas.microsoft.com/office/drawing/2014/main" id="{1F8931E3-44BE-75C4-ED62-F93A4223B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192" y="395296"/>
            <a:ext cx="1232820" cy="3925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2CFF-93F3-6A7F-E819-8D610ABF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 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1DD73-5EBC-74E2-96B2-F544AD1FA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Voyages </a:t>
            </a:r>
            <a:r>
              <a:rPr lang="en-US" err="1"/>
              <a:t>internationaux</a:t>
            </a:r>
            <a:r>
              <a:rPr lang="en-US"/>
              <a:t> très </a:t>
            </a:r>
            <a:r>
              <a:rPr lang="en-US" err="1"/>
              <a:t>fréquents</a:t>
            </a:r>
            <a:r>
              <a:rPr lang="en-US"/>
              <a:t>: </a:t>
            </a:r>
            <a:r>
              <a:rPr lang="en-US" err="1"/>
              <a:t>cela</a:t>
            </a:r>
            <a:r>
              <a:rPr lang="en-US"/>
              <a:t> </a:t>
            </a:r>
            <a:r>
              <a:rPr lang="en-US" b="1"/>
              <a:t>doit</a:t>
            </a:r>
            <a:r>
              <a:rPr lang="en-US"/>
              <a:t> </a:t>
            </a:r>
            <a:r>
              <a:rPr lang="en-US" err="1"/>
              <a:t>être</a:t>
            </a:r>
            <a:r>
              <a:rPr lang="en-US"/>
              <a:t> </a:t>
            </a:r>
            <a:r>
              <a:rPr lang="en-US" err="1"/>
              <a:t>une</a:t>
            </a:r>
            <a:r>
              <a:rPr lang="en-US"/>
              <a:t> question </a:t>
            </a:r>
            <a:r>
              <a:rPr lang="en-US" err="1"/>
              <a:t>systématique</a:t>
            </a:r>
            <a:r>
              <a:rPr lang="en-US"/>
              <a:t> à </a:t>
            </a:r>
            <a:r>
              <a:rPr lang="en-US" err="1"/>
              <a:t>l'anamnèse</a:t>
            </a:r>
          </a:p>
          <a:p>
            <a:r>
              <a:rPr lang="en-US"/>
              <a:t>Si le patient a </a:t>
            </a:r>
            <a:r>
              <a:rPr lang="en-US" err="1"/>
              <a:t>voyagé</a:t>
            </a:r>
            <a:r>
              <a:rPr lang="en-US"/>
              <a:t>: </a:t>
            </a:r>
            <a:r>
              <a:rPr lang="en-US" err="1"/>
              <a:t>mettre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place des </a:t>
            </a:r>
            <a:r>
              <a:rPr lang="en-US" err="1"/>
              <a:t>précautions</a:t>
            </a:r>
            <a:r>
              <a:rPr lang="en-US"/>
              <a:t> </a:t>
            </a:r>
            <a:r>
              <a:rPr lang="en-US" b="1" err="1"/>
              <a:t>d'office</a:t>
            </a:r>
            <a:r>
              <a:rPr lang="en-US"/>
              <a:t> avant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anamnèse</a:t>
            </a:r>
            <a:r>
              <a:rPr lang="en-US"/>
              <a:t> </a:t>
            </a:r>
            <a:r>
              <a:rPr lang="en-US" err="1"/>
              <a:t>complémentaire</a:t>
            </a:r>
            <a:endParaRPr lang="en-US"/>
          </a:p>
          <a:p>
            <a:r>
              <a:rPr lang="en-US"/>
              <a:t>Doute, question? </a:t>
            </a:r>
            <a:r>
              <a:rPr lang="en-US" err="1"/>
              <a:t>Appeler</a:t>
            </a:r>
            <a:r>
              <a:rPr lang="en-US"/>
              <a:t> Vivalis pour </a:t>
            </a:r>
            <a:r>
              <a:rPr lang="en-US" err="1"/>
              <a:t>discuter</a:t>
            </a:r>
            <a:r>
              <a:rPr lang="en-US"/>
              <a:t> le </a:t>
            </a:r>
            <a:r>
              <a:rPr lang="en-US" err="1"/>
              <a:t>cas</a:t>
            </a:r>
          </a:p>
        </p:txBody>
      </p:sp>
    </p:spTree>
    <p:extLst>
      <p:ext uri="{BB962C8B-B14F-4D97-AF65-F5344CB8AC3E}">
        <p14:creationId xmlns:p14="http://schemas.microsoft.com/office/powerpoint/2010/main" val="2615751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6C9F3-F7FC-0310-0CC7-43F5106E8778}"/>
              </a:ext>
            </a:extLst>
          </p:cNvPr>
          <p:cNvSpPr txBox="1">
            <a:spLocks/>
          </p:cNvSpPr>
          <p:nvPr/>
        </p:nvSpPr>
        <p:spPr>
          <a:xfrm>
            <a:off x="1524000" y="1584683"/>
            <a:ext cx="9144000" cy="3079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100">
                <a:solidFill>
                  <a:srgbClr val="0070C0"/>
                </a:solidFill>
              </a:rPr>
              <a:t>Risque rare </a:t>
            </a:r>
            <a:r>
              <a:rPr lang="en-US" sz="5100" err="1">
                <a:solidFill>
                  <a:srgbClr val="0070C0"/>
                </a:solidFill>
              </a:rPr>
              <a:t>mais</a:t>
            </a:r>
            <a:r>
              <a:rPr lang="en-US" sz="5100">
                <a:solidFill>
                  <a:srgbClr val="0070C0"/>
                </a:solidFill>
              </a:rPr>
              <a:t> </a:t>
            </a:r>
            <a:r>
              <a:rPr lang="en-US" sz="5100" err="1">
                <a:solidFill>
                  <a:srgbClr val="0070C0"/>
                </a:solidFill>
              </a:rPr>
              <a:t>réel</a:t>
            </a:r>
            <a:r>
              <a:rPr lang="en-US" sz="5100">
                <a:solidFill>
                  <a:srgbClr val="0070C0"/>
                </a:solidFill>
              </a:rPr>
              <a:t> </a:t>
            </a:r>
            <a:r>
              <a:rPr lang="en-US" sz="5100" err="1">
                <a:solidFill>
                  <a:srgbClr val="0070C0"/>
                </a:solidFill>
              </a:rPr>
              <a:t>d'importation</a:t>
            </a:r>
            <a:r>
              <a:rPr lang="en-US" sz="5100">
                <a:solidFill>
                  <a:srgbClr val="0070C0"/>
                </a:solidFill>
              </a:rPr>
              <a:t>.</a:t>
            </a:r>
          </a:p>
          <a:p>
            <a:pPr algn="ctr"/>
            <a:endParaRPr lang="en-US" sz="5100">
              <a:solidFill>
                <a:srgbClr val="0070C0"/>
              </a:solidFill>
            </a:endParaRPr>
          </a:p>
          <a:p>
            <a:pPr algn="ctr"/>
            <a:r>
              <a:rPr lang="en-US" sz="5100">
                <a:solidFill>
                  <a:srgbClr val="0070C0"/>
                </a:solidFill>
              </a:rPr>
              <a:t>Etre</a:t>
            </a:r>
            <a:r>
              <a:rPr lang="en-US" sz="5100" kern="1200">
                <a:solidFill>
                  <a:srgbClr val="0070C0"/>
                </a:solidFill>
              </a:rPr>
              <a:t> prêt tout le temps...pour quelque chose de rare </a:t>
            </a:r>
            <a:r>
              <a:rPr lang="en-US" sz="5100" kern="1200" err="1">
                <a:solidFill>
                  <a:srgbClr val="0070C0"/>
                </a:solidFill>
              </a:rPr>
              <a:t>mais</a:t>
            </a:r>
            <a:r>
              <a:rPr lang="en-US" sz="5100" kern="1200">
                <a:solidFill>
                  <a:srgbClr val="0070C0"/>
                </a:solidFill>
              </a:rPr>
              <a:t> </a:t>
            </a:r>
            <a:r>
              <a:rPr lang="en-US" sz="5100" kern="1200" err="1">
                <a:solidFill>
                  <a:srgbClr val="0070C0"/>
                </a:solidFill>
              </a:rPr>
              <a:t>qu'il</a:t>
            </a:r>
            <a:r>
              <a:rPr lang="en-US" sz="5100" kern="1200">
                <a:solidFill>
                  <a:srgbClr val="0070C0"/>
                </a:solidFill>
              </a:rPr>
              <a:t> ne faut </a:t>
            </a:r>
            <a:r>
              <a:rPr lang="en-US" sz="5100" kern="1200" err="1">
                <a:solidFill>
                  <a:srgbClr val="0070C0"/>
                </a:solidFill>
              </a:rPr>
              <a:t>vraiment</a:t>
            </a:r>
            <a:r>
              <a:rPr lang="en-US" sz="5100" kern="1200">
                <a:solidFill>
                  <a:srgbClr val="0070C0"/>
                </a:solidFill>
              </a:rPr>
              <a:t> pas </a:t>
            </a:r>
            <a:r>
              <a:rPr lang="en-US" sz="5100" kern="1200" err="1">
                <a:solidFill>
                  <a:srgbClr val="0070C0"/>
                </a:solidFill>
              </a:rPr>
              <a:t>louper</a:t>
            </a:r>
            <a:endParaRPr lang="en-US" sz="5100" kern="1200">
              <a:solidFill>
                <a:srgbClr val="0070C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3224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171B-F3D5-CA0B-5A92-E30B2D138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11"/>
            <a:ext cx="10515600" cy="1325563"/>
          </a:xfrm>
        </p:spPr>
        <p:txBody>
          <a:bodyPr/>
          <a:lstStyle/>
          <a:p>
            <a:r>
              <a:rPr lang="en-US"/>
              <a:t>Liens </a:t>
            </a:r>
            <a:r>
              <a:rPr lang="en-US" err="1"/>
              <a:t>intéressants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E2D01-B468-40C6-35EB-F157F7A25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272"/>
            <a:ext cx="10515600" cy="46326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CHU Saint-Pierre - </a:t>
            </a:r>
            <a:r>
              <a:rPr lang="en-US" err="1">
                <a:ea typeface="+mn-lt"/>
                <a:cs typeface="+mn-lt"/>
              </a:rPr>
              <a:t>Numéros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réservés</a:t>
            </a:r>
            <a:r>
              <a:rPr lang="en-US">
                <a:ea typeface="+mn-lt"/>
                <a:cs typeface="+mn-lt"/>
              </a:rPr>
              <a:t> aux </a:t>
            </a:r>
            <a:r>
              <a:rPr lang="en-US" err="1">
                <a:ea typeface="+mn-lt"/>
                <a:cs typeface="+mn-lt"/>
              </a:rPr>
              <a:t>médecins</a:t>
            </a:r>
            <a:r>
              <a:rPr lang="en-US">
                <a:ea typeface="+mn-lt"/>
                <a:cs typeface="+mn-lt"/>
              </a:rPr>
              <a:t>:</a:t>
            </a:r>
          </a:p>
          <a:p>
            <a:pPr marL="0" indent="0">
              <a:buNone/>
            </a:pPr>
            <a:r>
              <a:rPr lang="en-US" err="1">
                <a:ea typeface="+mn-lt"/>
                <a:cs typeface="+mn-lt"/>
              </a:rPr>
              <a:t>Infectiologue</a:t>
            </a:r>
            <a:r>
              <a:rPr lang="en-US">
                <a:ea typeface="+mn-lt"/>
                <a:cs typeface="+mn-lt"/>
              </a:rPr>
              <a:t> de garde : 0479/83.80.13 </a:t>
            </a:r>
          </a:p>
          <a:p>
            <a:pPr marL="0" indent="0">
              <a:buNone/>
            </a:pPr>
            <a:r>
              <a:rPr lang="en-US" err="1">
                <a:ea typeface="+mn-lt"/>
                <a:cs typeface="+mn-lt"/>
              </a:rPr>
              <a:t>Spécialiste</a:t>
            </a:r>
            <a:r>
              <a:rPr lang="en-US">
                <a:ea typeface="+mn-lt"/>
                <a:cs typeface="+mn-lt"/>
              </a:rPr>
              <a:t> PCI de garde : 02/535.30.96 </a:t>
            </a:r>
            <a:r>
              <a:rPr lang="en-US" err="1">
                <a:ea typeface="+mn-lt"/>
                <a:cs typeface="+mn-lt"/>
              </a:rPr>
              <a:t>ou</a:t>
            </a:r>
            <a:r>
              <a:rPr lang="en-US">
                <a:ea typeface="+mn-lt"/>
                <a:cs typeface="+mn-lt"/>
              </a:rPr>
              <a:t> hors </a:t>
            </a:r>
            <a:r>
              <a:rPr lang="en-US" err="1">
                <a:ea typeface="+mn-lt"/>
                <a:cs typeface="+mn-lt"/>
              </a:rPr>
              <a:t>heures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ouvrables</a:t>
            </a:r>
            <a:r>
              <a:rPr lang="en-US">
                <a:ea typeface="+mn-lt"/>
                <a:cs typeface="+mn-lt"/>
              </a:rPr>
              <a:t>: 0490/52.59.97</a:t>
            </a:r>
            <a:endParaRPr lang="en-US"/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SPF santé publique: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hlinkClick r:id="rId2"/>
              </a:rPr>
              <a:t>Procédure première ligne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hlinkClick r:id="rId3"/>
              </a:rPr>
              <a:t>Liste des pays avec historique de fièvre hémorragique</a:t>
            </a:r>
            <a:endParaRPr lang="en-US"/>
          </a:p>
          <a:p>
            <a:pPr marL="0" indent="0">
              <a:buNone/>
            </a:pPr>
            <a:r>
              <a:rPr lang="en-US">
                <a:hlinkClick r:id="rId4"/>
              </a:rPr>
              <a:t>Contacter Vivalis</a:t>
            </a:r>
            <a:r>
              <a:rPr lang="en-US"/>
              <a:t>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5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3F3CD2-6EBE-441A-BEDD-0DC065457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627" y="0"/>
            <a:ext cx="6696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9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CB1221-88F0-6204-89E2-18AD5D88C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350"/>
            <a:ext cx="11566072" cy="637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3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15CB40-BA80-4698-05A1-94605108A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273" y="0"/>
            <a:ext cx="9879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23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4301B-9BC9-1375-F1C9-4982A66D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bonnes questions à poser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E9B488-ACA0-D28A-61B4-5800E5702A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2" t="1588" r="-1412" b="29464"/>
          <a:stretch>
            <a:fillRect/>
          </a:stretch>
        </p:blipFill>
        <p:spPr>
          <a:xfrm>
            <a:off x="4358213" y="401475"/>
            <a:ext cx="7470310" cy="631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C5FA-2EE8-151B-7DB8-A5AEDC14C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Plus </a:t>
            </a:r>
            <a:r>
              <a:rPr lang="en-US" err="1"/>
              <a:t>d'infos</a:t>
            </a:r>
            <a:r>
              <a:rPr lang="en-US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6FD1C-2393-3379-736E-EF4D14F3C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24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B4EFC9-C172-E68A-A735-6FE278D9E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789" y="1381124"/>
            <a:ext cx="2365058" cy="33873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84CD6A-8276-99F5-E2E7-8EC468AF63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9"/>
          <a:stretch>
            <a:fillRect/>
          </a:stretch>
        </p:blipFill>
        <p:spPr>
          <a:xfrm>
            <a:off x="8282360" y="1381125"/>
            <a:ext cx="2587850" cy="34051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D4B011-7CF0-68BA-224B-882657D69C80}"/>
              </a:ext>
            </a:extLst>
          </p:cNvPr>
          <p:cNvSpPr/>
          <p:nvPr/>
        </p:nvSpPr>
        <p:spPr>
          <a:xfrm>
            <a:off x="1346308" y="1920336"/>
            <a:ext cx="2588379" cy="20108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/>
              <a:t>Procédure</a:t>
            </a:r>
            <a:r>
              <a:rPr lang="en-US"/>
              <a:t> </a:t>
            </a:r>
            <a:r>
              <a:rPr lang="en-US" err="1"/>
              <a:t>belge</a:t>
            </a:r>
            <a:r>
              <a:rPr lang="en-US"/>
              <a:t> </a:t>
            </a:r>
            <a:r>
              <a:rPr lang="en-US" err="1"/>
              <a:t>Fièvres</a:t>
            </a:r>
            <a:r>
              <a:rPr lang="en-US"/>
              <a:t> </a:t>
            </a:r>
            <a:r>
              <a:rPr lang="en-US" err="1"/>
              <a:t>hémorragiques</a:t>
            </a:r>
            <a:r>
              <a:rPr lang="en-US"/>
              <a:t>:</a:t>
            </a:r>
            <a:br>
              <a:rPr lang="en-US" dirty="0"/>
            </a:br>
            <a:r>
              <a:rPr lang="en-US"/>
              <a:t>Info-ebola.be</a:t>
            </a:r>
          </a:p>
        </p:txBody>
      </p:sp>
    </p:spTree>
    <p:extLst>
      <p:ext uri="{BB962C8B-B14F-4D97-AF65-F5344CB8AC3E}">
        <p14:creationId xmlns:p14="http://schemas.microsoft.com/office/powerpoint/2010/main" val="405383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9036E0-B35D-7185-405D-28D967971E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636" t="955" r="707" b="-955"/>
          <a:stretch>
            <a:fillRect/>
          </a:stretch>
        </p:blipFill>
        <p:spPr>
          <a:xfrm>
            <a:off x="1884366" y="0"/>
            <a:ext cx="8423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557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1885</Words>
  <Application>Microsoft Office PowerPoint</Application>
  <PresentationFormat>Grand écran</PresentationFormat>
  <Paragraphs>284</Paragraphs>
  <Slides>25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Aptos</vt:lpstr>
      <vt:lpstr>Arial</vt:lpstr>
      <vt:lpstr>Calibri</vt:lpstr>
      <vt:lpstr>Courier New</vt:lpstr>
      <vt:lpstr>Helvetica</vt:lpstr>
      <vt:lpstr>Wingdings</vt:lpstr>
      <vt:lpstr>Thème Office</vt:lpstr>
      <vt:lpstr>Office Theme</vt:lpstr>
      <vt:lpstr>Fièvre au retour de voyage : les questions à ne pas manquer -  Ebola en RDC et retour du Hajj</vt:lpstr>
      <vt:lpstr>Maladie à virus Ebola (Bundibugyo):  points-clés</vt:lpstr>
      <vt:lpstr>Présentation PowerPoint</vt:lpstr>
      <vt:lpstr>Présentation PowerPoint</vt:lpstr>
      <vt:lpstr>Présentation PowerPoint</vt:lpstr>
      <vt:lpstr>Les bonnes questions à poser</vt:lpstr>
      <vt:lpstr>Plus d'infos?</vt:lpstr>
      <vt:lpstr>Présentation PowerPoint</vt:lpstr>
      <vt:lpstr>Présentation PowerPoint</vt:lpstr>
      <vt:lpstr>MERS-CoV: points-clés</vt:lpstr>
      <vt:lpstr>Présentation PowerPoint</vt:lpstr>
      <vt:lpstr>Pélerinages à La Mecque (dont le Hajj terminé le 30 mai)</vt:lpstr>
      <vt:lpstr>Les bonnes questions à poser</vt:lpstr>
      <vt:lpstr>Sécurité au cabinet de médecine générale : un risque rare mais réel </vt:lpstr>
      <vt:lpstr>Sécurité au cabinet de médecine générale : identification du risque</vt:lpstr>
      <vt:lpstr>Sécurité au cabinet de médecine générale : évaluation du risque</vt:lpstr>
      <vt:lpstr>  Sécurité au cabinet de médecine générale : équipements de protection individuelle</vt:lpstr>
      <vt:lpstr>Sécurité au cabinet de médecine générale : survie dans l'environnement</vt:lpstr>
      <vt:lpstr>Sécurité au cabinet de médecine générale : bonnes pratiques</vt:lpstr>
      <vt:lpstr>Présentation PowerPoint</vt:lpstr>
      <vt:lpstr>Présentation PowerPoint</vt:lpstr>
      <vt:lpstr>Présentation PowerPoint</vt:lpstr>
      <vt:lpstr>Take home messages</vt:lpstr>
      <vt:lpstr>Présentation PowerPoint</vt:lpstr>
      <vt:lpstr>Liens intéressants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Fièvre au retour de voyage : les questions à ne pas manquer -  Ebola en RDC et retour du Hajj</dc:title>
  <dc:creator>MARTIN, Charlotte (CHU Saint-Pierre)</dc:creator>
  <cp:lastModifiedBy>Florence Rolin</cp:lastModifiedBy>
  <cp:revision>126</cp:revision>
  <dcterms:created xsi:type="dcterms:W3CDTF">2026-06-07T12:37:21Z</dcterms:created>
  <dcterms:modified xsi:type="dcterms:W3CDTF">2026-06-10T07:36:33Z</dcterms:modified>
</cp:coreProperties>
</file>