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8"/>
  </p:notesMasterIdLst>
  <p:sldIdLst>
    <p:sldId id="256" r:id="rId5"/>
    <p:sldId id="260" r:id="rId6"/>
    <p:sldId id="261" r:id="rId7"/>
  </p:sldIdLst>
  <p:sldSz cx="10696575" cy="7562850"/>
  <p:notesSz cx="7562850" cy="1069657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00" d="100"/>
          <a:sy n="100" d="100"/>
        </p:scale>
        <p:origin x="142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lorence Rolin" userId="5aae180a-85e3-46e5-8a60-2efb6b613890" providerId="ADAL" clId="{1DA2FF42-08BF-47D3-8DC2-2D178077DC96}"/>
    <pc:docChg chg="modSld">
      <pc:chgData name="Florence Rolin" userId="5aae180a-85e3-46e5-8a60-2efb6b613890" providerId="ADAL" clId="{1DA2FF42-08BF-47D3-8DC2-2D178077DC96}" dt="2026-06-10T08:31:16.300" v="1" actId="1076"/>
      <pc:docMkLst>
        <pc:docMk/>
      </pc:docMkLst>
      <pc:sldChg chg="modSp mod">
        <pc:chgData name="Florence Rolin" userId="5aae180a-85e3-46e5-8a60-2efb6b613890" providerId="ADAL" clId="{1DA2FF42-08BF-47D3-8DC2-2D178077DC96}" dt="2026-06-10T08:31:16.300" v="1" actId="1076"/>
        <pc:sldMkLst>
          <pc:docMk/>
          <pc:sldMk cId="0" sldId="256"/>
        </pc:sldMkLst>
        <pc:spChg chg="mod">
          <ac:chgData name="Florence Rolin" userId="5aae180a-85e3-46e5-8a60-2efb6b613890" providerId="ADAL" clId="{1DA2FF42-08BF-47D3-8DC2-2D178077DC96}" dt="2026-06-10T08:31:16.300" v="1" actId="1076"/>
          <ac:spMkLst>
            <pc:docMk/>
            <pc:sldMk cId="0" sldId="256"/>
            <ac:spMk id="61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5698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ecdc.europa.eu/en/ebola-and-marburg-fevers/surveillance-and-disease-data" TargetMode="External"/><Relationship Id="rId13" Type="http://schemas.openxmlformats.org/officeDocument/2006/relationships/image" Target="../media/image7.png"/><Relationship Id="rId3" Type="http://schemas.openxmlformats.org/officeDocument/2006/relationships/image" Target="../media/image1.png"/><Relationship Id="rId7" Type="http://schemas.openxmlformats.org/officeDocument/2006/relationships/hyperlink" Target="https://www.health.belgium.be/nl/professionals/gezondheidsprofessionals/menselijke-gezondheid/beheer-risicos-gezondheidscrisissen/bestrijding-infectieziekten/infectieziekten/virale-hemorragische-koorts-ebola-lassa-crimean-congo/risico-inschatting-melding-virale-hemorragische-koorts" TargetMode="External"/><Relationship Id="rId12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6" Type="http://schemas.openxmlformats.org/officeDocument/2006/relationships/hyperlink" Target="https://www.ecdc.europa.eu/en/publications-data/how-does-ebola-disease-spread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5.png"/><Relationship Id="rId5" Type="http://schemas.openxmlformats.org/officeDocument/2006/relationships/image" Target="../media/image3.png"/><Relationship Id="rId15" Type="http://schemas.openxmlformats.org/officeDocument/2006/relationships/image" Target="../media/image9.png"/><Relationship Id="rId10" Type="http://schemas.openxmlformats.org/officeDocument/2006/relationships/hyperlink" Target="https://beaconbio.org/en/" TargetMode="External"/><Relationship Id="rId4" Type="http://schemas.openxmlformats.org/officeDocument/2006/relationships/image" Target="../media/image2.png"/><Relationship Id="rId9" Type="http://schemas.openxmlformats.org/officeDocument/2006/relationships/hyperlink" Target="https://www.healthmap.org/" TargetMode="External"/><Relationship Id="rId1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EF6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4"/>
          <p:cNvSpPr/>
          <p:nvPr/>
        </p:nvSpPr>
        <p:spPr>
          <a:xfrm>
            <a:off x="271124" y="5446422"/>
            <a:ext cx="5054961" cy="1223346"/>
          </a:xfrm>
          <a:prstGeom prst="roundRect">
            <a:avLst>
              <a:gd name="adj" fmla="val 11898"/>
            </a:avLst>
          </a:prstGeom>
          <a:solidFill>
            <a:srgbClr val="FFFFFF"/>
          </a:solidFill>
          <a:ln w="9525">
            <a:solidFill>
              <a:srgbClr val="E7DAD3"/>
            </a:solidFill>
            <a:prstDash val="solid"/>
          </a:ln>
        </p:spPr>
        <p:txBody>
          <a:bodyPr/>
          <a:lstStyle/>
          <a:p>
            <a:endParaRPr lang="fr-B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hape 0"/>
          <p:cNvSpPr/>
          <p:nvPr/>
        </p:nvSpPr>
        <p:spPr>
          <a:xfrm>
            <a:off x="0" y="0"/>
            <a:ext cx="10691961" cy="7559873"/>
          </a:xfrm>
          <a:prstGeom prst="rect">
            <a:avLst/>
          </a:prstGeom>
          <a:ln/>
          <a:effectLst>
            <a:outerShdw blurRad="457200" dist="171450" dir="5400000" algn="bl" rotWithShape="0">
              <a:srgbClr val="2A4254">
                <a:alpha val="45000"/>
              </a:srgbClr>
            </a:outerShdw>
          </a:effectLst>
        </p:spPr>
        <p:txBody>
          <a:bodyPr/>
          <a:lstStyle/>
          <a:p>
            <a:endParaRPr lang="fr-B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>
            <a:alphaModFix amt="9000"/>
          </a:blip>
          <a:stretch>
            <a:fillRect/>
          </a:stretch>
        </p:blipFill>
        <p:spPr>
          <a:xfrm rot="480000">
            <a:off x="8728095" y="-820866"/>
            <a:ext cx="2689482" cy="2689482"/>
          </a:xfrm>
          <a:prstGeom prst="rect">
            <a:avLst/>
          </a:prstGeom>
        </p:spPr>
      </p:pic>
      <p:pic>
        <p:nvPicPr>
          <p:cNvPr id="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9866" y="306139"/>
            <a:ext cx="1331119" cy="41910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1824335" y="296614"/>
            <a:ext cx="14288" cy="438150"/>
          </a:xfrm>
          <a:prstGeom prst="roundRect">
            <a:avLst>
              <a:gd name="adj" fmla="val 49998"/>
            </a:avLst>
          </a:prstGeom>
          <a:solidFill>
            <a:srgbClr val="E7DAD3"/>
          </a:solidFill>
          <a:ln/>
        </p:spPr>
        <p:txBody>
          <a:bodyPr/>
          <a:lstStyle/>
          <a:p>
            <a:endParaRPr lang="fr-B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hape 2"/>
          <p:cNvSpPr/>
          <p:nvPr/>
        </p:nvSpPr>
        <p:spPr>
          <a:xfrm>
            <a:off x="1912342" y="287089"/>
            <a:ext cx="438150" cy="438150"/>
          </a:xfrm>
          <a:prstGeom prst="roundRect">
            <a:avLst>
              <a:gd name="adj" fmla="val 28261"/>
            </a:avLst>
          </a:prstGeom>
          <a:solidFill>
            <a:srgbClr val="1FB89A"/>
          </a:solidFill>
          <a:ln/>
          <a:effectLst>
            <a:outerShdw blurRad="133350" dist="57150" dir="54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fr-B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3"/>
          <p:cNvSpPr/>
          <p:nvPr/>
        </p:nvSpPr>
        <p:spPr>
          <a:xfrm>
            <a:off x="1874242" y="267721"/>
            <a:ext cx="514350" cy="476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1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5"/>
          <p:cNvSpPr/>
          <p:nvPr/>
        </p:nvSpPr>
        <p:spPr>
          <a:xfrm>
            <a:off x="2536749" y="207836"/>
            <a:ext cx="5862402" cy="33724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70000" lnSpcReduction="20000"/>
          </a:bodyPr>
          <a:lstStyle/>
          <a:p>
            <a:pPr marL="0" indent="0" algn="l">
              <a:lnSpc>
                <a:spcPct val="103000"/>
              </a:lnSpc>
              <a:buNone/>
            </a:pPr>
            <a:r>
              <a:rPr lang="en-US" sz="1500" b="1" kern="0" spc="-15" dirty="0">
                <a:solidFill>
                  <a:srgbClr val="2A4254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U krijgt een oproep / Een patiënt meldt zich aan in de praktijk </a:t>
            </a:r>
          </a:p>
          <a:p>
            <a:pPr marL="0" indent="0" algn="l">
              <a:lnSpc>
                <a:spcPct val="103000"/>
              </a:lnSpc>
              <a:buNone/>
            </a:pPr>
            <a:r>
              <a:rPr lang="en-US" sz="1500" b="1" i="1" kern="0" spc="-15" dirty="0">
                <a:solidFill>
                  <a:srgbClr val="2A4254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Hij heeft koorts en komt terug van reis</a:t>
            </a:r>
            <a:endParaRPr lang="en-US" sz="15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 6"/>
          <p:cNvSpPr/>
          <p:nvPr/>
        </p:nvSpPr>
        <p:spPr>
          <a:xfrm>
            <a:off x="2543471" y="500027"/>
            <a:ext cx="6163419" cy="31700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5E768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Stel de 3 vragen — ! laat de patiënt niet komen bij telefonische vraag !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Shape 7"/>
          <p:cNvSpPr/>
          <p:nvPr/>
        </p:nvSpPr>
        <p:spPr>
          <a:xfrm>
            <a:off x="9882634" y="389930"/>
            <a:ext cx="449461" cy="200025"/>
          </a:xfrm>
          <a:prstGeom prst="roundRect">
            <a:avLst>
              <a:gd name="adj" fmla="val 50000"/>
            </a:avLst>
          </a:prstGeom>
          <a:solidFill>
            <a:srgbClr val="385A73"/>
          </a:solidFill>
          <a:ln/>
        </p:spPr>
        <p:txBody>
          <a:bodyPr/>
          <a:lstStyle/>
          <a:p>
            <a:endParaRPr lang="fr-B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 8"/>
          <p:cNvSpPr/>
          <p:nvPr/>
        </p:nvSpPr>
        <p:spPr>
          <a:xfrm>
            <a:off x="9911209" y="418505"/>
            <a:ext cx="316111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r">
              <a:buNone/>
            </a:pPr>
            <a:r>
              <a:rPr lang="en-US" sz="825" b="1" kern="0" spc="33" dirty="0">
                <a:solidFill>
                  <a:srgbClr val="FFFFFF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1 / 3</a:t>
            </a:r>
            <a:endParaRPr lang="en-US" sz="82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9"/>
          <p:cNvSpPr/>
          <p:nvPr/>
        </p:nvSpPr>
        <p:spPr>
          <a:xfrm>
            <a:off x="8732937" y="637580"/>
            <a:ext cx="1599158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r">
              <a:lnSpc>
                <a:spcPct val="130000"/>
              </a:lnSpc>
              <a:buNone/>
            </a:pPr>
            <a:r>
              <a:rPr lang="en-US" sz="750" b="1" dirty="0" err="1">
                <a:solidFill>
                  <a:srgbClr val="8A9CA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Juni 2026</a:t>
            </a:r>
            <a:endParaRPr lang="en-US" sz="7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Shape 10"/>
          <p:cNvSpPr/>
          <p:nvPr/>
        </p:nvSpPr>
        <p:spPr>
          <a:xfrm>
            <a:off x="359866" y="809030"/>
            <a:ext cx="9972229" cy="33338"/>
          </a:xfrm>
          <a:prstGeom prst="roundRect">
            <a:avLst>
              <a:gd name="adj" fmla="val 49999"/>
            </a:avLst>
          </a:prstGeom>
          <a:solidFill>
            <a:srgbClr val="EA5E86"/>
          </a:solidFill>
          <a:ln/>
        </p:spPr>
        <p:txBody>
          <a:bodyPr/>
          <a:lstStyle/>
          <a:p>
            <a:endParaRPr lang="fr-B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Shape 16"/>
          <p:cNvSpPr/>
          <p:nvPr/>
        </p:nvSpPr>
        <p:spPr>
          <a:xfrm>
            <a:off x="368410" y="975717"/>
            <a:ext cx="4775598" cy="615702"/>
          </a:xfrm>
          <a:prstGeom prst="roundRect">
            <a:avLst>
              <a:gd name="adj" fmla="val 18564"/>
            </a:avLst>
          </a:prstGeom>
          <a:solidFill>
            <a:srgbClr val="FFFFFF"/>
          </a:solidFill>
          <a:ln w="9525">
            <a:solidFill>
              <a:srgbClr val="E7DAD3"/>
            </a:solidFill>
            <a:prstDash val="solid"/>
          </a:ln>
        </p:spPr>
        <p:txBody>
          <a:bodyPr/>
          <a:lstStyle/>
          <a:p>
            <a:endParaRPr lang="fr-B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Shape 17"/>
          <p:cNvSpPr/>
          <p:nvPr/>
        </p:nvSpPr>
        <p:spPr>
          <a:xfrm>
            <a:off x="482710" y="1061442"/>
            <a:ext cx="285750" cy="285750"/>
          </a:xfrm>
          <a:prstGeom prst="ellipse">
            <a:avLst/>
          </a:prstGeom>
          <a:solidFill>
            <a:srgbClr val="EA5E86"/>
          </a:solidFill>
          <a:ln/>
          <a:effectLst>
            <a:outerShdw blurRad="95250" dist="38100" dir="5400000" algn="bl" rotWithShape="0">
              <a:srgbClr val="E54E7C">
                <a:alpha val="50000"/>
              </a:srgbClr>
            </a:outerShdw>
          </a:effectLst>
        </p:spPr>
        <p:txBody>
          <a:bodyPr/>
          <a:lstStyle/>
          <a:p>
            <a:endParaRPr lang="fr-B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 18"/>
          <p:cNvSpPr/>
          <p:nvPr/>
        </p:nvSpPr>
        <p:spPr>
          <a:xfrm>
            <a:off x="444610" y="1061442"/>
            <a:ext cx="361950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975" b="1" dirty="0">
                <a:solidFill>
                  <a:srgbClr val="FFFFFF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Q1</a:t>
            </a:r>
            <a:endParaRPr lang="en-US" sz="97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Shape 24"/>
          <p:cNvSpPr/>
          <p:nvPr/>
        </p:nvSpPr>
        <p:spPr>
          <a:xfrm>
            <a:off x="739885" y="1629519"/>
            <a:ext cx="352127" cy="152400"/>
          </a:xfrm>
          <a:prstGeom prst="roundRect">
            <a:avLst>
              <a:gd name="adj" fmla="val 50000"/>
            </a:avLst>
          </a:prstGeom>
          <a:solidFill>
            <a:srgbClr val="E54E7C"/>
          </a:solidFill>
          <a:ln/>
        </p:spPr>
        <p:txBody>
          <a:bodyPr/>
          <a:lstStyle/>
          <a:p>
            <a:endParaRPr lang="fr-B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 25"/>
          <p:cNvSpPr/>
          <p:nvPr/>
        </p:nvSpPr>
        <p:spPr>
          <a:xfrm>
            <a:off x="825610" y="1648569"/>
            <a:ext cx="256877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675" b="1" kern="0" spc="54" dirty="0">
                <a:solidFill>
                  <a:srgbClr val="FFFFFF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JA</a:t>
            </a:r>
            <a:endParaRPr lang="en-US" sz="67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Shape 26"/>
          <p:cNvSpPr/>
          <p:nvPr/>
        </p:nvSpPr>
        <p:spPr>
          <a:xfrm>
            <a:off x="1149163" y="1696194"/>
            <a:ext cx="3994845" cy="19050"/>
          </a:xfrm>
          <a:prstGeom prst="rect">
            <a:avLst/>
          </a:prstGeom>
          <a:solidFill>
            <a:srgbClr val="E54E7C">
              <a:alpha val="45000"/>
            </a:srgbClr>
          </a:solidFill>
          <a:ln/>
        </p:spPr>
        <p:txBody>
          <a:bodyPr/>
          <a:lstStyle/>
          <a:p>
            <a:endParaRPr lang="fr-B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 27"/>
          <p:cNvSpPr/>
          <p:nvPr/>
        </p:nvSpPr>
        <p:spPr>
          <a:xfrm>
            <a:off x="5201157" y="1643807"/>
            <a:ext cx="198834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975" dirty="0">
                <a:solidFill>
                  <a:srgbClr val="E54E7C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▼</a:t>
            </a:r>
            <a:endParaRPr lang="en-US" sz="97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Shape 28"/>
          <p:cNvSpPr/>
          <p:nvPr/>
        </p:nvSpPr>
        <p:spPr>
          <a:xfrm>
            <a:off x="368409" y="1820019"/>
            <a:ext cx="4775597" cy="713631"/>
          </a:xfrm>
          <a:prstGeom prst="roundRect">
            <a:avLst>
              <a:gd name="adj" fmla="val 16017"/>
            </a:avLst>
          </a:prstGeom>
          <a:solidFill>
            <a:srgbClr val="FFFFFF"/>
          </a:solidFill>
          <a:ln w="9525">
            <a:solidFill>
              <a:srgbClr val="E7DAD3"/>
            </a:solidFill>
            <a:prstDash val="solid"/>
          </a:ln>
        </p:spPr>
        <p:txBody>
          <a:bodyPr/>
          <a:lstStyle/>
          <a:p>
            <a:endParaRPr lang="fr-B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Shape 29"/>
          <p:cNvSpPr/>
          <p:nvPr/>
        </p:nvSpPr>
        <p:spPr>
          <a:xfrm>
            <a:off x="482710" y="1905744"/>
            <a:ext cx="285750" cy="285750"/>
          </a:xfrm>
          <a:prstGeom prst="ellipse">
            <a:avLst/>
          </a:prstGeom>
          <a:solidFill>
            <a:srgbClr val="EA5E86"/>
          </a:solidFill>
          <a:ln/>
          <a:effectLst>
            <a:outerShdw blurRad="95250" dist="38100" dir="5400000" algn="bl" rotWithShape="0">
              <a:srgbClr val="E54E7C">
                <a:alpha val="50000"/>
              </a:srgbClr>
            </a:outerShdw>
          </a:effectLst>
        </p:spPr>
        <p:txBody>
          <a:bodyPr/>
          <a:lstStyle/>
          <a:p>
            <a:endParaRPr lang="fr-B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 30"/>
          <p:cNvSpPr/>
          <p:nvPr/>
        </p:nvSpPr>
        <p:spPr>
          <a:xfrm>
            <a:off x="444610" y="1905744"/>
            <a:ext cx="361950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975" b="1" dirty="0">
                <a:solidFill>
                  <a:srgbClr val="FFFFFF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Q2</a:t>
            </a:r>
            <a:endParaRPr lang="en-US" sz="97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 36"/>
          <p:cNvSpPr/>
          <p:nvPr/>
        </p:nvSpPr>
        <p:spPr>
          <a:xfrm>
            <a:off x="2513768" y="2227362"/>
            <a:ext cx="1981498" cy="15180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10000"/>
          </a:bodyPr>
          <a:lstStyle/>
          <a:p>
            <a:pPr marL="0" indent="0" algn="l">
              <a:lnSpc>
                <a:spcPct val="122000"/>
              </a:lnSpc>
              <a:buNone/>
            </a:pPr>
            <a:endParaRPr lang="en-US" sz="73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Shape 37"/>
          <p:cNvSpPr/>
          <p:nvPr/>
        </p:nvSpPr>
        <p:spPr>
          <a:xfrm>
            <a:off x="739885" y="2571750"/>
            <a:ext cx="352127" cy="152400"/>
          </a:xfrm>
          <a:prstGeom prst="roundRect">
            <a:avLst>
              <a:gd name="adj" fmla="val 50000"/>
            </a:avLst>
          </a:prstGeom>
          <a:solidFill>
            <a:srgbClr val="E54E7C"/>
          </a:solidFill>
          <a:ln/>
        </p:spPr>
        <p:txBody>
          <a:bodyPr/>
          <a:lstStyle/>
          <a:p>
            <a:endParaRPr lang="fr-B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Text 38"/>
          <p:cNvSpPr/>
          <p:nvPr/>
        </p:nvSpPr>
        <p:spPr>
          <a:xfrm>
            <a:off x="825610" y="2590800"/>
            <a:ext cx="256877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675" b="1" kern="0" spc="54" dirty="0">
                <a:solidFill>
                  <a:srgbClr val="FFFFFF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JA</a:t>
            </a:r>
            <a:endParaRPr lang="en-US" sz="67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Shape 39"/>
          <p:cNvSpPr/>
          <p:nvPr/>
        </p:nvSpPr>
        <p:spPr>
          <a:xfrm>
            <a:off x="1149163" y="2638425"/>
            <a:ext cx="3994845" cy="19050"/>
          </a:xfrm>
          <a:prstGeom prst="rect">
            <a:avLst/>
          </a:prstGeom>
          <a:solidFill>
            <a:srgbClr val="E54E7C">
              <a:alpha val="45000"/>
            </a:srgbClr>
          </a:solidFill>
          <a:ln/>
        </p:spPr>
        <p:txBody>
          <a:bodyPr/>
          <a:lstStyle/>
          <a:p>
            <a:endParaRPr lang="fr-B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 40"/>
          <p:cNvSpPr/>
          <p:nvPr/>
        </p:nvSpPr>
        <p:spPr>
          <a:xfrm>
            <a:off x="5201157" y="2586038"/>
            <a:ext cx="198834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975" dirty="0">
                <a:solidFill>
                  <a:srgbClr val="E54E7C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▼</a:t>
            </a:r>
            <a:endParaRPr lang="en-US" sz="97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Shape 41"/>
          <p:cNvSpPr/>
          <p:nvPr/>
        </p:nvSpPr>
        <p:spPr>
          <a:xfrm>
            <a:off x="368409" y="2762250"/>
            <a:ext cx="4747357" cy="713631"/>
          </a:xfrm>
          <a:prstGeom prst="roundRect">
            <a:avLst>
              <a:gd name="adj" fmla="val 16017"/>
            </a:avLst>
          </a:prstGeom>
          <a:solidFill>
            <a:srgbClr val="FFFFFF"/>
          </a:solidFill>
          <a:ln w="9525">
            <a:solidFill>
              <a:srgbClr val="E7DAD3"/>
            </a:solidFill>
            <a:prstDash val="solid"/>
          </a:ln>
        </p:spPr>
        <p:txBody>
          <a:bodyPr/>
          <a:lstStyle/>
          <a:p>
            <a:endParaRPr lang="fr-B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Shape 42"/>
          <p:cNvSpPr/>
          <p:nvPr/>
        </p:nvSpPr>
        <p:spPr>
          <a:xfrm>
            <a:off x="482710" y="2847975"/>
            <a:ext cx="285750" cy="285750"/>
          </a:xfrm>
          <a:prstGeom prst="ellipse">
            <a:avLst/>
          </a:prstGeom>
          <a:solidFill>
            <a:srgbClr val="EA5E86"/>
          </a:solidFill>
          <a:ln/>
          <a:effectLst>
            <a:outerShdw blurRad="95250" dist="38100" dir="5400000" algn="bl" rotWithShape="0">
              <a:srgbClr val="E54E7C">
                <a:alpha val="50000"/>
              </a:srgbClr>
            </a:outerShdw>
          </a:effectLst>
        </p:spPr>
        <p:txBody>
          <a:bodyPr/>
          <a:lstStyle/>
          <a:p>
            <a:endParaRPr lang="fr-B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Text 43"/>
          <p:cNvSpPr/>
          <p:nvPr/>
        </p:nvSpPr>
        <p:spPr>
          <a:xfrm>
            <a:off x="444610" y="2847975"/>
            <a:ext cx="361950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975" b="1" dirty="0">
                <a:solidFill>
                  <a:srgbClr val="FFFFFF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Q3</a:t>
            </a:r>
            <a:endParaRPr lang="en-US" sz="97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Text 44"/>
          <p:cNvSpPr/>
          <p:nvPr/>
        </p:nvSpPr>
        <p:spPr>
          <a:xfrm>
            <a:off x="882760" y="1003229"/>
            <a:ext cx="2891267" cy="21475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lnSpc>
                <a:spcPct val="112000"/>
              </a:lnSpc>
              <a:buNone/>
            </a:pPr>
            <a:r>
              <a:rPr lang="en-US" sz="1100" b="1" dirty="0">
                <a:solidFill>
                  <a:schemeClr val="tx2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Symptomen verenigbaar met een VHK* ?</a:t>
            </a:r>
            <a:endParaRPr lang="en-US" sz="11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Text 45"/>
          <p:cNvSpPr/>
          <p:nvPr/>
        </p:nvSpPr>
        <p:spPr>
          <a:xfrm>
            <a:off x="885228" y="1195414"/>
            <a:ext cx="4166470" cy="40675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>
              <a:lnSpc>
                <a:spcPct val="125000"/>
              </a:lnSpc>
            </a:pPr>
            <a:r>
              <a:rPr lang="en-US" sz="900" b="1" dirty="0" err="1">
                <a:solidFill>
                  <a:srgbClr val="5E768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Koorts in de afgelopen 24 uur </a:t>
            </a:r>
            <a:r>
              <a:rPr lang="en-US" sz="900" dirty="0">
                <a:solidFill>
                  <a:srgbClr val="5E768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(hoofdcriterium) </a:t>
            </a:r>
          </a:p>
          <a:p>
            <a:pPr>
              <a:lnSpc>
                <a:spcPct val="125000"/>
              </a:lnSpc>
            </a:pPr>
            <a:r>
              <a:rPr lang="en-US" sz="900" dirty="0" err="1">
                <a:solidFill>
                  <a:srgbClr val="5E768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Andere mogelijke symptomen: diarree, braken, bloedingen…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Shape 50"/>
          <p:cNvSpPr/>
          <p:nvPr/>
        </p:nvSpPr>
        <p:spPr>
          <a:xfrm>
            <a:off x="739885" y="3513981"/>
            <a:ext cx="352127" cy="152400"/>
          </a:xfrm>
          <a:prstGeom prst="roundRect">
            <a:avLst>
              <a:gd name="adj" fmla="val 50000"/>
            </a:avLst>
          </a:prstGeom>
          <a:solidFill>
            <a:srgbClr val="E54E7C"/>
          </a:solidFill>
          <a:ln/>
        </p:spPr>
        <p:txBody>
          <a:bodyPr/>
          <a:lstStyle/>
          <a:p>
            <a:endParaRPr lang="fr-B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Text 51"/>
          <p:cNvSpPr/>
          <p:nvPr/>
        </p:nvSpPr>
        <p:spPr>
          <a:xfrm>
            <a:off x="825610" y="3533031"/>
            <a:ext cx="256877" cy="152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675" b="1" kern="0" spc="54" dirty="0">
                <a:solidFill>
                  <a:srgbClr val="FFFFFF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JA</a:t>
            </a:r>
            <a:endParaRPr lang="en-US" sz="67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Shape 52"/>
          <p:cNvSpPr/>
          <p:nvPr/>
        </p:nvSpPr>
        <p:spPr>
          <a:xfrm>
            <a:off x="1149163" y="3580656"/>
            <a:ext cx="3994845" cy="19050"/>
          </a:xfrm>
          <a:prstGeom prst="rect">
            <a:avLst/>
          </a:prstGeom>
          <a:solidFill>
            <a:srgbClr val="E54E7C">
              <a:alpha val="45000"/>
            </a:srgbClr>
          </a:solidFill>
          <a:ln/>
        </p:spPr>
        <p:txBody>
          <a:bodyPr/>
          <a:lstStyle/>
          <a:p>
            <a:endParaRPr lang="fr-B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Text 53"/>
          <p:cNvSpPr/>
          <p:nvPr/>
        </p:nvSpPr>
        <p:spPr>
          <a:xfrm>
            <a:off x="5201157" y="3528268"/>
            <a:ext cx="198834" cy="1619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975" dirty="0">
                <a:solidFill>
                  <a:srgbClr val="E54E7C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▼</a:t>
            </a:r>
            <a:endParaRPr lang="en-US" sz="97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Shape 54"/>
          <p:cNvSpPr/>
          <p:nvPr/>
        </p:nvSpPr>
        <p:spPr>
          <a:xfrm>
            <a:off x="278515" y="3719787"/>
            <a:ext cx="9994029" cy="480781"/>
          </a:xfrm>
          <a:prstGeom prst="roundRect">
            <a:avLst>
              <a:gd name="adj" fmla="val 24074"/>
            </a:avLst>
          </a:prstGeom>
          <a:solidFill>
            <a:srgbClr val="E54E7C"/>
          </a:solidFill>
          <a:ln/>
          <a:effectLst>
            <a:outerShdw blurRad="190500" dist="76200" dir="5400000" algn="bl" rotWithShape="0">
              <a:srgbClr val="E54E7C">
                <a:alpha val="60000"/>
              </a:srgbClr>
            </a:outerShdw>
          </a:effectLst>
        </p:spPr>
        <p:txBody>
          <a:bodyPr/>
          <a:lstStyle/>
          <a:p>
            <a:endParaRPr lang="fr-B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Shape 55"/>
          <p:cNvSpPr/>
          <p:nvPr/>
        </p:nvSpPr>
        <p:spPr>
          <a:xfrm>
            <a:off x="415850" y="3909374"/>
            <a:ext cx="190500" cy="190500"/>
          </a:xfrm>
          <a:prstGeom prst="ellipse">
            <a:avLst/>
          </a:prstGeom>
          <a:solidFill>
            <a:srgbClr val="FFFFFF">
              <a:alpha val="22000"/>
            </a:srgbClr>
          </a:solidFill>
          <a:ln/>
        </p:spPr>
        <p:txBody>
          <a:bodyPr/>
          <a:lstStyle/>
          <a:p>
            <a:endParaRPr lang="fr-B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Text 56"/>
          <p:cNvSpPr/>
          <p:nvPr/>
        </p:nvSpPr>
        <p:spPr>
          <a:xfrm>
            <a:off x="377750" y="3871274"/>
            <a:ext cx="26670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900" b="1" kern="0" spc="20" dirty="0">
                <a:solidFill>
                  <a:srgbClr val="FFFFFF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!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Text 57"/>
          <p:cNvSpPr/>
          <p:nvPr/>
        </p:nvSpPr>
        <p:spPr>
          <a:xfrm>
            <a:off x="680552" y="3849652"/>
            <a:ext cx="1907828" cy="60185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Autofit/>
          </a:bodyPr>
          <a:lstStyle/>
          <a:p>
            <a:pPr marL="0" indent="0" algn="ctr">
              <a:buNone/>
            </a:pPr>
            <a:r>
              <a:rPr lang="en-US" sz="1050" b="1" kern="0" spc="20" dirty="0">
                <a:solidFill>
                  <a:srgbClr val="FFFFFF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WAARSCHIJNLIJK GEVAL</a:t>
            </a:r>
            <a:endParaRPr lang="en-US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Text 58"/>
          <p:cNvSpPr/>
          <p:nvPr/>
        </p:nvSpPr>
        <p:spPr>
          <a:xfrm>
            <a:off x="2794869" y="3719787"/>
            <a:ext cx="7910669" cy="3774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FFFFFF">
                    <a:alpha val="95000"/>
                  </a:srgbClr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Laat de patiënt niet naar de praktijk komen— Isoleer de patiënt in een aparte ruimte – Voer geen afnames noch invasieve of aerosolgenererende handelingen uit – Beperk het contact met de patiënt en blijf steeds op &gt; 1 meter -  bel Vivalis </a:t>
            </a:r>
          </a:p>
          <a:p>
            <a:pPr marL="0" indent="0" algn="l">
              <a:buNone/>
            </a:pPr>
            <a:r>
              <a:rPr lang="en-US" sz="1000" b="1" dirty="0">
                <a:solidFill>
                  <a:srgbClr val="FFFFFF">
                    <a:alpha val="95000"/>
                  </a:srgbClr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ONMIDDELLIJK ;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Shape 61"/>
          <p:cNvSpPr/>
          <p:nvPr/>
        </p:nvSpPr>
        <p:spPr>
          <a:xfrm>
            <a:off x="313824" y="4367847"/>
            <a:ext cx="5010221" cy="714077"/>
          </a:xfrm>
          <a:prstGeom prst="roundRect">
            <a:avLst>
              <a:gd name="adj" fmla="val 18674"/>
            </a:avLst>
          </a:prstGeom>
          <a:solidFill>
            <a:srgbClr val="33536B"/>
          </a:solidFill>
          <a:ln/>
          <a:effectLst>
            <a:outerShdw blurRad="228600" dist="95250" dir="5400000" algn="bl" rotWithShape="0">
              <a:srgbClr val="2A4254">
                <a:alpha val="60000"/>
              </a:srgbClr>
            </a:outerShdw>
          </a:effectLst>
        </p:spPr>
        <p:txBody>
          <a:bodyPr/>
          <a:lstStyle/>
          <a:p>
            <a:endParaRPr lang="fr-B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Text 62"/>
          <p:cNvSpPr/>
          <p:nvPr/>
        </p:nvSpPr>
        <p:spPr>
          <a:xfrm>
            <a:off x="449924" y="4426931"/>
            <a:ext cx="3406783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25" b="1" kern="0" spc="99" dirty="0">
                <a:solidFill>
                  <a:srgbClr val="9FE3D2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BEL VIVALIS</a:t>
            </a:r>
            <a:endParaRPr lang="en-US" sz="82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Text 63"/>
          <p:cNvSpPr/>
          <p:nvPr/>
        </p:nvSpPr>
        <p:spPr>
          <a:xfrm>
            <a:off x="449924" y="4629560"/>
            <a:ext cx="3406783" cy="26149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2000"/>
              </a:lnSpc>
              <a:buNone/>
            </a:pPr>
            <a:r>
              <a:rPr lang="en-US" sz="1725" b="1" dirty="0">
                <a:solidFill>
                  <a:srgbClr val="FFFFFF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02 552 01 91</a:t>
            </a:r>
            <a:endParaRPr lang="en-US" sz="172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Text 64"/>
          <p:cNvSpPr/>
          <p:nvPr/>
        </p:nvSpPr>
        <p:spPr>
          <a:xfrm>
            <a:off x="433403" y="4860319"/>
            <a:ext cx="3406783" cy="171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50" b="1" dirty="0">
                <a:solidFill>
                  <a:srgbClr val="FFFFFF">
                    <a:alpha val="85000"/>
                  </a:srgbClr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24/24 u · notif-hyg@vivalis.brussels</a:t>
            </a:r>
            <a:endParaRPr lang="en-US" sz="7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Text 66"/>
          <p:cNvSpPr/>
          <p:nvPr/>
        </p:nvSpPr>
        <p:spPr>
          <a:xfrm>
            <a:off x="3395233" y="4434746"/>
            <a:ext cx="1845551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788" b="1" dirty="0">
                <a:solidFill>
                  <a:srgbClr val="FFFFFF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Vivalis coördineert het vervolg</a:t>
            </a:r>
            <a:endParaRPr lang="en-US" sz="78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Text 67"/>
          <p:cNvSpPr/>
          <p:nvPr/>
        </p:nvSpPr>
        <p:spPr>
          <a:xfrm>
            <a:off x="3385827" y="4571530"/>
            <a:ext cx="1905178" cy="36159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lnSpc>
                <a:spcPct val="125000"/>
              </a:lnSpc>
              <a:buNone/>
            </a:pPr>
            <a:r>
              <a:rPr lang="en-US" sz="800" b="1" dirty="0">
                <a:solidFill>
                  <a:srgbClr val="FFFFFF">
                    <a:alpha val="85000"/>
                  </a:srgbClr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Vervoer · overbrenging naar referentieziekenhuis· contactopsporing</a:t>
            </a:r>
            <a:endParaRPr lang="en-US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Shape 70"/>
          <p:cNvSpPr/>
          <p:nvPr/>
        </p:nvSpPr>
        <p:spPr>
          <a:xfrm>
            <a:off x="5681514" y="975717"/>
            <a:ext cx="266700" cy="266700"/>
          </a:xfrm>
          <a:prstGeom prst="ellipse">
            <a:avLst/>
          </a:prstGeom>
          <a:solidFill>
            <a:srgbClr val="FFFFFF">
              <a:alpha val="20000"/>
            </a:srgbClr>
          </a:solidFill>
          <a:ln/>
        </p:spPr>
        <p:txBody>
          <a:bodyPr/>
          <a:lstStyle/>
          <a:p>
            <a:endParaRPr lang="fr-B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38664" y="1032867"/>
            <a:ext cx="152400" cy="152400"/>
          </a:xfrm>
          <a:prstGeom prst="rect">
            <a:avLst/>
          </a:prstGeom>
        </p:spPr>
      </p:pic>
      <p:sp>
        <p:nvSpPr>
          <p:cNvPr id="77" name="Shape 72"/>
          <p:cNvSpPr/>
          <p:nvPr/>
        </p:nvSpPr>
        <p:spPr>
          <a:xfrm>
            <a:off x="431625" y="5301113"/>
            <a:ext cx="152400" cy="47625"/>
          </a:xfrm>
          <a:prstGeom prst="roundRect">
            <a:avLst>
              <a:gd name="adj" fmla="val 50000"/>
            </a:avLst>
          </a:prstGeom>
          <a:solidFill>
            <a:srgbClr val="EA5E86"/>
          </a:solidFill>
          <a:ln/>
        </p:spPr>
        <p:txBody>
          <a:bodyPr/>
          <a:lstStyle/>
          <a:p>
            <a:endParaRPr lang="fr-B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Text 73"/>
          <p:cNvSpPr/>
          <p:nvPr/>
        </p:nvSpPr>
        <p:spPr>
          <a:xfrm>
            <a:off x="603075" y="5205341"/>
            <a:ext cx="2569071" cy="190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900" b="1" kern="0" spc="77" dirty="0">
                <a:solidFill>
                  <a:srgbClr val="385A73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WAT ZEGGEN TEGEN DE PATIËNT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0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81514" y="1661517"/>
            <a:ext cx="123825" cy="104775"/>
          </a:xfrm>
          <a:prstGeom prst="rect">
            <a:avLst/>
          </a:prstGeom>
        </p:spPr>
      </p:pic>
      <p:sp>
        <p:nvSpPr>
          <p:cNvPr id="81" name="Text 75"/>
          <p:cNvSpPr/>
          <p:nvPr/>
        </p:nvSpPr>
        <p:spPr>
          <a:xfrm>
            <a:off x="351675" y="5573039"/>
            <a:ext cx="4896374" cy="93696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lnSpc>
                <a:spcPct val="124000"/>
              </a:lnSpc>
              <a:buNone/>
            </a:pPr>
            <a:r>
              <a:rPr lang="en-US" sz="1000" b="1" u="sng" dirty="0">
                <a:solidFill>
                  <a:schemeClr val="tx2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Telefonisch: thuis blijven en zich isoleren </a:t>
            </a:r>
            <a:r>
              <a:rPr lang="en-US" sz="1000" dirty="0">
                <a:solidFill>
                  <a:schemeClr val="tx2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— zich niet verplaatsen (noch praktijk, noch spoed) ; </a:t>
            </a:r>
            <a:r>
              <a:rPr lang="en-US" sz="1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Contacten beperken </a:t>
            </a:r>
            <a:r>
              <a:rPr lang="en-US" sz="1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 de omgeving ;</a:t>
            </a:r>
          </a:p>
          <a:p>
            <a:pPr marL="0" indent="0" algn="l">
              <a:lnSpc>
                <a:spcPct val="124000"/>
              </a:lnSpc>
              <a:buNone/>
            </a:pPr>
            <a:r>
              <a:rPr lang="en-US" sz="1000" b="1" u="sng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de praktijk </a:t>
            </a:r>
            <a:r>
              <a:rPr lang="en-US" sz="1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BE" sz="1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Isoleer de patiënt onmiddellijk </a:t>
            </a:r>
            <a:r>
              <a:rPr lang="fr-BE" sz="1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— aparte en gesloten ruimte - afstand ≥ 1 m · beperk contacten tot het essentiële ;</a:t>
            </a:r>
          </a:p>
          <a:p>
            <a:pPr>
              <a:lnSpc>
                <a:spcPct val="124000"/>
              </a:lnSpc>
            </a:pPr>
            <a:r>
              <a:rPr lang="en-US" sz="1000" b="1" dirty="0" err="1">
                <a:solidFill>
                  <a:schemeClr val="tx2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Gebruikte voorwerpen </a:t>
            </a:r>
            <a:r>
              <a:rPr lang="en-US" sz="1000" dirty="0">
                <a:solidFill>
                  <a:schemeClr val="tx2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(thermometer…) → plastic zak ;</a:t>
            </a:r>
            <a:endParaRPr lang="en-US" sz="1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>
              <a:lnSpc>
                <a:spcPct val="124000"/>
              </a:lnSpc>
              <a:buNone/>
            </a:pPr>
            <a:endParaRPr lang="fr-BE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>
              <a:lnSpc>
                <a:spcPct val="124000"/>
              </a:lnSpc>
              <a:buNone/>
            </a:pP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2" name="Image 4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81514" y="1812875"/>
            <a:ext cx="123825" cy="104775"/>
          </a:xfrm>
          <a:prstGeom prst="rect">
            <a:avLst/>
          </a:prstGeom>
        </p:spPr>
      </p:pic>
      <p:pic>
        <p:nvPicPr>
          <p:cNvPr id="84" name="Image 5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81514" y="1964234"/>
            <a:ext cx="123825" cy="104775"/>
          </a:xfrm>
          <a:prstGeom prst="rect">
            <a:avLst/>
          </a:prstGeom>
        </p:spPr>
      </p:pic>
      <p:pic>
        <p:nvPicPr>
          <p:cNvPr id="86" name="Image 6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81514" y="2115592"/>
            <a:ext cx="123825" cy="104775"/>
          </a:xfrm>
          <a:prstGeom prst="rect">
            <a:avLst/>
          </a:prstGeom>
        </p:spPr>
      </p:pic>
      <p:pic>
        <p:nvPicPr>
          <p:cNvPr id="88" name="Image 7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81514" y="2266950"/>
            <a:ext cx="123825" cy="104775"/>
          </a:xfrm>
          <a:prstGeom prst="rect">
            <a:avLst/>
          </a:prstGeom>
        </p:spPr>
      </p:pic>
      <p:sp>
        <p:nvSpPr>
          <p:cNvPr id="100" name="Shape 90"/>
          <p:cNvSpPr/>
          <p:nvPr/>
        </p:nvSpPr>
        <p:spPr>
          <a:xfrm>
            <a:off x="359866" y="7180957"/>
            <a:ext cx="9972229" cy="9525"/>
          </a:xfrm>
          <a:prstGeom prst="rect">
            <a:avLst/>
          </a:prstGeom>
          <a:solidFill>
            <a:srgbClr val="EFE5DF"/>
          </a:solidFill>
          <a:ln/>
        </p:spPr>
        <p:txBody>
          <a:bodyPr/>
          <a:lstStyle/>
          <a:p>
            <a:endParaRPr lang="fr-B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1" name="Text 91"/>
          <p:cNvSpPr/>
          <p:nvPr/>
        </p:nvSpPr>
        <p:spPr>
          <a:xfrm>
            <a:off x="100933" y="7324670"/>
            <a:ext cx="4933581" cy="54199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8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* VHK : virale hemorragische koorts </a:t>
            </a:r>
          </a:p>
        </p:txBody>
      </p:sp>
      <p:sp>
        <p:nvSpPr>
          <p:cNvPr id="103" name="Text 93"/>
          <p:cNvSpPr/>
          <p:nvPr/>
        </p:nvSpPr>
        <p:spPr>
          <a:xfrm>
            <a:off x="10272544" y="7381968"/>
            <a:ext cx="1596628" cy="16192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marL="0" indent="0" algn="l">
              <a:buNone/>
            </a:pPr>
            <a:r>
              <a:rPr lang="en-US" sz="675" b="1" dirty="0">
                <a:solidFill>
                  <a:srgbClr val="8A9CA8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Pagina 1/4</a:t>
            </a:r>
            <a:endParaRPr lang="en-US" sz="67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4" name="ZoneTexte 113">
            <a:extLst>
              <a:ext uri="{FF2B5EF4-FFF2-40B4-BE49-F238E27FC236}">
                <a16:creationId xmlns:a16="http://schemas.microsoft.com/office/drawing/2014/main" id="{2E898ADB-06CB-0130-A766-13642DCEDC39}"/>
              </a:ext>
            </a:extLst>
          </p:cNvPr>
          <p:cNvSpPr txBox="1"/>
          <p:nvPr/>
        </p:nvSpPr>
        <p:spPr>
          <a:xfrm>
            <a:off x="270249" y="6790231"/>
            <a:ext cx="5129741" cy="442674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BE" sz="10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Volledige</a:t>
            </a:r>
            <a:r>
              <a:rPr lang="fr-BE" sz="1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10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procedure</a:t>
            </a:r>
            <a:r>
              <a:rPr lang="fr-BE" sz="1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nl-NL" sz="1000" dirty="0">
                <a:hlinkClick r:id="rId7"/>
              </a:rPr>
              <a:t>Risico-inschatting en melding van virale hemorragische koorts door behandelende arts (eerste lijn en ziekenhuis) | FOD Volksgezondheid</a:t>
            </a:r>
            <a:endParaRPr lang="fr-BE" sz="1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1" name="Text 0">
            <a:extLst>
              <a:ext uri="{FF2B5EF4-FFF2-40B4-BE49-F238E27FC236}">
                <a16:creationId xmlns:a16="http://schemas.microsoft.com/office/drawing/2014/main" id="{F705A9F0-CA1F-759F-3876-AE17829F5195}"/>
              </a:ext>
            </a:extLst>
          </p:cNvPr>
          <p:cNvSpPr/>
          <p:nvPr/>
        </p:nvSpPr>
        <p:spPr>
          <a:xfrm>
            <a:off x="5637869" y="1123206"/>
            <a:ext cx="4575016" cy="2811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00" b="1" kern="0" spc="221" dirty="0">
                <a:solidFill>
                  <a:srgbClr val="6B6B6B"/>
                </a:solidFill>
                <a:latin typeface="Arial" panose="020B0604020202020204" pitchFamily="34" charset="0"/>
                <a:ea typeface="Helvetica" pitchFamily="34" charset="-122"/>
                <a:cs typeface="Arial" panose="020B0604020202020204" pitchFamily="34" charset="0"/>
              </a:rPr>
              <a:t>ENDEMISCHE GEBIEDEN</a:t>
            </a:r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2" name="Shape 1">
            <a:extLst>
              <a:ext uri="{FF2B5EF4-FFF2-40B4-BE49-F238E27FC236}">
                <a16:creationId xmlns:a16="http://schemas.microsoft.com/office/drawing/2014/main" id="{B54E2183-B7D1-5E82-A274-66084D758BF4}"/>
              </a:ext>
            </a:extLst>
          </p:cNvPr>
          <p:cNvSpPr/>
          <p:nvPr/>
        </p:nvSpPr>
        <p:spPr>
          <a:xfrm>
            <a:off x="5580808" y="1328842"/>
            <a:ext cx="4632373" cy="1797843"/>
          </a:xfrm>
          <a:prstGeom prst="roundRect">
            <a:avLst>
              <a:gd name="adj" fmla="val 4962"/>
            </a:avLst>
          </a:prstGeom>
          <a:solidFill>
            <a:srgbClr val="FFFFFF"/>
          </a:solidFill>
          <a:ln w="9525">
            <a:solidFill>
              <a:srgbClr val="E6E6E6"/>
            </a:solidFill>
            <a:prstDash val="solid"/>
          </a:ln>
        </p:spPr>
        <p:txBody>
          <a:bodyPr/>
          <a:lstStyle/>
          <a:p>
            <a:endParaRPr lang="fr-BE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" name="Shape 2">
            <a:extLst>
              <a:ext uri="{FF2B5EF4-FFF2-40B4-BE49-F238E27FC236}">
                <a16:creationId xmlns:a16="http://schemas.microsoft.com/office/drawing/2014/main" id="{B6C1B45A-A3E8-BA82-A708-AB0F78EC765A}"/>
              </a:ext>
            </a:extLst>
          </p:cNvPr>
          <p:cNvSpPr/>
          <p:nvPr/>
        </p:nvSpPr>
        <p:spPr>
          <a:xfrm>
            <a:off x="5746490" y="1527320"/>
            <a:ext cx="1038731" cy="381000"/>
          </a:xfrm>
          <a:prstGeom prst="roundRect">
            <a:avLst>
              <a:gd name="adj" fmla="val 50000"/>
            </a:avLst>
          </a:prstGeom>
          <a:solidFill>
            <a:srgbClr val="E2574C"/>
          </a:solidFill>
          <a:ln/>
        </p:spPr>
        <p:txBody>
          <a:bodyPr/>
          <a:lstStyle/>
          <a:p>
            <a:endParaRPr lang="fr-BE" sz="1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4" name="Text 3">
            <a:extLst>
              <a:ext uri="{FF2B5EF4-FFF2-40B4-BE49-F238E27FC236}">
                <a16:creationId xmlns:a16="http://schemas.microsoft.com/office/drawing/2014/main" id="{620E4100-C25B-5C23-9423-D0100FCF8F40}"/>
              </a:ext>
            </a:extLst>
          </p:cNvPr>
          <p:cNvSpPr/>
          <p:nvPr/>
        </p:nvSpPr>
        <p:spPr>
          <a:xfrm>
            <a:off x="5691185" y="1612273"/>
            <a:ext cx="1101684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anose="020B0604020202020204" pitchFamily="34" charset="0"/>
                <a:ea typeface="Helvetica" pitchFamily="34" charset="-122"/>
                <a:cs typeface="Arial" panose="020B0604020202020204" pitchFamily="34" charset="0"/>
              </a:rPr>
              <a:t>Ebola</a:t>
            </a:r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Text 4">
            <a:extLst>
              <a:ext uri="{FF2B5EF4-FFF2-40B4-BE49-F238E27FC236}">
                <a16:creationId xmlns:a16="http://schemas.microsoft.com/office/drawing/2014/main" id="{EC214F5F-37A3-7046-1F8D-0BBBD0A26D23}"/>
              </a:ext>
            </a:extLst>
          </p:cNvPr>
          <p:cNvSpPr/>
          <p:nvPr/>
        </p:nvSpPr>
        <p:spPr>
          <a:xfrm>
            <a:off x="6840440" y="1480867"/>
            <a:ext cx="3308793" cy="465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>
              <a:lnSpc>
                <a:spcPct val="145000"/>
              </a:lnSpc>
              <a:buNone/>
            </a:pPr>
            <a:r>
              <a:rPr lang="en-US" sz="1000" b="1" dirty="0">
                <a:solidFill>
                  <a:srgbClr val="FF0000"/>
                </a:solidFill>
                <a:latin typeface="Arial" panose="020B0604020202020204" pitchFamily="34" charset="0"/>
                <a:ea typeface="Helvetica" pitchFamily="34" charset="-122"/>
                <a:cs typeface="Arial" panose="020B0604020202020204" pitchFamily="34" charset="0"/>
              </a:rPr>
              <a:t>! Epidemie aan de gang ! : </a:t>
            </a:r>
            <a:r>
              <a:rPr lang="en-US" sz="1000" b="1" dirty="0">
                <a:solidFill>
                  <a:srgbClr val="2B2B2B"/>
                </a:solidFill>
                <a:latin typeface="Arial" panose="020B0604020202020204" pitchFamily="34" charset="0"/>
                <a:ea typeface="Helvetica" pitchFamily="34" charset="-122"/>
                <a:cs typeface="Arial" panose="020B0604020202020204" pitchFamily="34" charset="0"/>
              </a:rPr>
              <a:t>DRC — Ituri · Noord-Kivu · Zuid-Kivu · Oeganda </a:t>
            </a:r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6" name="Shape 6">
            <a:extLst>
              <a:ext uri="{FF2B5EF4-FFF2-40B4-BE49-F238E27FC236}">
                <a16:creationId xmlns:a16="http://schemas.microsoft.com/office/drawing/2014/main" id="{0AA191DC-705E-933D-DED8-851040D522F8}"/>
              </a:ext>
            </a:extLst>
          </p:cNvPr>
          <p:cNvSpPr/>
          <p:nvPr/>
        </p:nvSpPr>
        <p:spPr>
          <a:xfrm>
            <a:off x="5716726" y="2077194"/>
            <a:ext cx="1038731" cy="381000"/>
          </a:xfrm>
          <a:prstGeom prst="roundRect">
            <a:avLst>
              <a:gd name="adj" fmla="val 50000"/>
            </a:avLst>
          </a:prstGeom>
          <a:solidFill>
            <a:srgbClr val="E89A3C"/>
          </a:solidFill>
          <a:ln/>
        </p:spPr>
        <p:txBody>
          <a:bodyPr/>
          <a:lstStyle/>
          <a:p>
            <a:endParaRPr lang="fr-BE" sz="1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7" name="Text 7">
            <a:extLst>
              <a:ext uri="{FF2B5EF4-FFF2-40B4-BE49-F238E27FC236}">
                <a16:creationId xmlns:a16="http://schemas.microsoft.com/office/drawing/2014/main" id="{8E555014-75B3-4B9D-C012-E06174183E4C}"/>
              </a:ext>
            </a:extLst>
          </p:cNvPr>
          <p:cNvSpPr/>
          <p:nvPr/>
        </p:nvSpPr>
        <p:spPr>
          <a:xfrm>
            <a:off x="5719614" y="2162919"/>
            <a:ext cx="1101684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anose="020B0604020202020204" pitchFamily="34" charset="0"/>
                <a:ea typeface="Helvetica" pitchFamily="34" charset="-122"/>
                <a:cs typeface="Arial" panose="020B0604020202020204" pitchFamily="34" charset="0"/>
              </a:rPr>
              <a:t>Marburg</a:t>
            </a:r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8" name="Text 8">
            <a:extLst>
              <a:ext uri="{FF2B5EF4-FFF2-40B4-BE49-F238E27FC236}">
                <a16:creationId xmlns:a16="http://schemas.microsoft.com/office/drawing/2014/main" id="{2EEFDAC8-DA26-43B0-C970-0CC90C0D48FC}"/>
              </a:ext>
            </a:extLst>
          </p:cNvPr>
          <p:cNvSpPr/>
          <p:nvPr/>
        </p:nvSpPr>
        <p:spPr>
          <a:xfrm>
            <a:off x="6849658" y="2036282"/>
            <a:ext cx="3315821" cy="39707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1000" b="1" dirty="0">
                <a:solidFill>
                  <a:schemeClr val="accent2"/>
                </a:solidFill>
                <a:latin typeface="Arial" panose="020B0604020202020204" pitchFamily="34" charset="0"/>
                <a:ea typeface="Helvetica" pitchFamily="34" charset="-122"/>
                <a:cs typeface="Arial" panose="020B0604020202020204" pitchFamily="34" charset="0"/>
              </a:rPr>
              <a:t>Geen epidemie aan de gang ; risicogebieden : </a:t>
            </a:r>
            <a:r>
              <a:rPr lang="en-US" sz="1000" b="1" dirty="0">
                <a:solidFill>
                  <a:srgbClr val="2B2B2B"/>
                </a:solidFill>
                <a:latin typeface="Arial" panose="020B0604020202020204" pitchFamily="34" charset="0"/>
                <a:ea typeface="Helvetica" pitchFamily="34" charset="-122"/>
                <a:cs typeface="Arial" panose="020B0604020202020204" pitchFamily="34" charset="0"/>
              </a:rPr>
              <a:t>DRC · Kenia · Oeganda · Tanzania</a:t>
            </a:r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9" name="Shape 10">
            <a:extLst>
              <a:ext uri="{FF2B5EF4-FFF2-40B4-BE49-F238E27FC236}">
                <a16:creationId xmlns:a16="http://schemas.microsoft.com/office/drawing/2014/main" id="{FC62C18F-9F5D-9BBA-6362-EF1BCEA1B80B}"/>
              </a:ext>
            </a:extLst>
          </p:cNvPr>
          <p:cNvSpPr/>
          <p:nvPr/>
        </p:nvSpPr>
        <p:spPr>
          <a:xfrm>
            <a:off x="5738664" y="2564912"/>
            <a:ext cx="1038731" cy="381000"/>
          </a:xfrm>
          <a:prstGeom prst="roundRect">
            <a:avLst>
              <a:gd name="adj" fmla="val 50000"/>
            </a:avLst>
          </a:prstGeom>
          <a:solidFill>
            <a:srgbClr val="34A085"/>
          </a:solidFill>
          <a:ln/>
        </p:spPr>
        <p:txBody>
          <a:bodyPr/>
          <a:lstStyle/>
          <a:p>
            <a:endParaRPr lang="fr-BE" sz="1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0" name="Text 11">
            <a:extLst>
              <a:ext uri="{FF2B5EF4-FFF2-40B4-BE49-F238E27FC236}">
                <a16:creationId xmlns:a16="http://schemas.microsoft.com/office/drawing/2014/main" id="{16ADDC12-C2EC-2EFE-7B50-4AC766B80102}"/>
              </a:ext>
            </a:extLst>
          </p:cNvPr>
          <p:cNvSpPr/>
          <p:nvPr/>
        </p:nvSpPr>
        <p:spPr>
          <a:xfrm>
            <a:off x="5683537" y="2659261"/>
            <a:ext cx="1101684" cy="247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anose="020B0604020202020204" pitchFamily="34" charset="0"/>
                <a:ea typeface="Helvetica" pitchFamily="34" charset="-122"/>
                <a:cs typeface="Arial" panose="020B0604020202020204" pitchFamily="34" charset="0"/>
              </a:rPr>
              <a:t>Lassa</a:t>
            </a:r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" name="Text 12">
            <a:extLst>
              <a:ext uri="{FF2B5EF4-FFF2-40B4-BE49-F238E27FC236}">
                <a16:creationId xmlns:a16="http://schemas.microsoft.com/office/drawing/2014/main" id="{B238EBA6-BCEA-20EC-CA98-29CBF613FF7D}"/>
              </a:ext>
            </a:extLst>
          </p:cNvPr>
          <p:cNvSpPr/>
          <p:nvPr/>
        </p:nvSpPr>
        <p:spPr>
          <a:xfrm>
            <a:off x="6870799" y="2538039"/>
            <a:ext cx="3278434" cy="39707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1000" b="1" dirty="0">
                <a:solidFill>
                  <a:schemeClr val="accent2"/>
                </a:solidFill>
                <a:latin typeface="Arial" panose="020B0604020202020204" pitchFamily="34" charset="0"/>
                <a:ea typeface="Helvetica" pitchFamily="34" charset="-122"/>
                <a:cs typeface="Arial" panose="020B0604020202020204" pitchFamily="34" charset="0"/>
              </a:rPr>
              <a:t>Endemische gebieden </a:t>
            </a:r>
            <a:r>
              <a:rPr lang="en-US" sz="1000" b="1" dirty="0">
                <a:solidFill>
                  <a:srgbClr val="2B2B2B"/>
                </a:solidFill>
                <a:latin typeface="Arial" panose="020B0604020202020204" pitchFamily="34" charset="0"/>
                <a:ea typeface="Helvetica" pitchFamily="34" charset="-122"/>
                <a:cs typeface="Arial" panose="020B0604020202020204" pitchFamily="34" charset="0"/>
              </a:rPr>
              <a:t>: Nigeria · Sierra Leone · Liberia · Guinee · Benin · Ghana</a:t>
            </a:r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2" name="Text 13">
            <a:extLst>
              <a:ext uri="{FF2B5EF4-FFF2-40B4-BE49-F238E27FC236}">
                <a16:creationId xmlns:a16="http://schemas.microsoft.com/office/drawing/2014/main" id="{7137262A-7F77-83F6-8E77-AB7943EFB04C}"/>
              </a:ext>
            </a:extLst>
          </p:cNvPr>
          <p:cNvSpPr/>
          <p:nvPr/>
        </p:nvSpPr>
        <p:spPr>
          <a:xfrm>
            <a:off x="5643168" y="3195042"/>
            <a:ext cx="4547985" cy="20285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9A9A9A"/>
                </a:solidFill>
                <a:latin typeface="Arial" panose="020B0604020202020204" pitchFamily="34" charset="0"/>
                <a:ea typeface="Helvetica" pitchFamily="34" charset="-122"/>
                <a:cs typeface="Arial" panose="020B0604020202020204" pitchFamily="34" charset="0"/>
              </a:rPr>
              <a:t>Bijgewerkte </a:t>
            </a:r>
            <a:r>
              <a:rPr lang="en-US" sz="1000" b="1" dirty="0" err="1">
                <a:solidFill>
                  <a:srgbClr val="9A9A9A"/>
                </a:solidFill>
                <a:latin typeface="Arial" panose="020B0604020202020204" pitchFamily="34" charset="0"/>
                <a:ea typeface="Helvetica" pitchFamily="34" charset="-122"/>
                <a:cs typeface="Arial" panose="020B0604020202020204" pitchFamily="34" charset="0"/>
              </a:rPr>
              <a:t>bronnen</a:t>
            </a:r>
            <a:r>
              <a:rPr lang="en-US" sz="1000" b="1" dirty="0">
                <a:solidFill>
                  <a:srgbClr val="9A9A9A"/>
                </a:solidFill>
                <a:latin typeface="Arial" panose="020B0604020202020204" pitchFamily="34" charset="0"/>
                <a:ea typeface="Helvetica" pitchFamily="34" charset="-122"/>
                <a:cs typeface="Arial" panose="020B0604020202020204" pitchFamily="34" charset="0"/>
              </a:rPr>
              <a:t> :</a:t>
            </a:r>
            <a:r>
              <a:rPr lang="en-US" sz="1000" b="1" u="sng" dirty="0">
                <a:solidFill>
                  <a:srgbClr val="9A9A9A"/>
                </a:solidFill>
                <a:latin typeface="Arial" panose="020B0604020202020204" pitchFamily="34" charset="0"/>
                <a:ea typeface="Helvetica" pitchFamily="34" charset="-122"/>
                <a:cs typeface="Arial" panose="020B0604020202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ECDC</a:t>
            </a:r>
            <a:r>
              <a:rPr lang="en-US" sz="1000" b="1" dirty="0">
                <a:solidFill>
                  <a:srgbClr val="9A9A9A"/>
                </a:solidFill>
                <a:latin typeface="Arial" panose="020B0604020202020204" pitchFamily="34" charset="0"/>
                <a:ea typeface="Helvetica" pitchFamily="34" charset="-122"/>
                <a:cs typeface="Arial" panose="020B0604020202020204" pitchFamily="34" charset="0"/>
              </a:rPr>
              <a:t>·</a:t>
            </a:r>
            <a:r>
              <a:rPr lang="en-US" sz="1000" b="1" u="sng" dirty="0">
                <a:solidFill>
                  <a:srgbClr val="9A9A9A"/>
                </a:solidFill>
                <a:latin typeface="Arial" panose="020B0604020202020204" pitchFamily="34" charset="0"/>
                <a:ea typeface="Helvetica" pitchFamily="34" charset="-122"/>
                <a:cs typeface="Arial" panose="020B060402020202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WHO </a:t>
            </a:r>
            <a:r>
              <a:rPr lang="en-US" sz="1000" b="1" u="sng" dirty="0" err="1">
                <a:solidFill>
                  <a:srgbClr val="9A9A9A"/>
                </a:solidFill>
                <a:latin typeface="Arial" panose="020B0604020202020204" pitchFamily="34" charset="0"/>
                <a:ea typeface="Helvetica" pitchFamily="34" charset="-122"/>
                <a:cs typeface="Arial" panose="020B060402020202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Healthmap</a:t>
            </a:r>
            <a:r>
              <a:rPr lang="en-US" sz="1000" b="1" dirty="0" err="1">
                <a:solidFill>
                  <a:srgbClr val="9A9A9A"/>
                </a:solidFill>
                <a:latin typeface="Arial" panose="020B0604020202020204" pitchFamily="34" charset="0"/>
                <a:ea typeface="Helvetica" pitchFamily="34" charset="-122"/>
                <a:cs typeface="Arial" panose="020B0604020202020204" pitchFamily="34" charset="0"/>
              </a:rPr>
              <a:t>·</a:t>
            </a:r>
            <a:r>
              <a:rPr lang="en-US" sz="1000" b="1" u="sng" dirty="0" err="1">
                <a:solidFill>
                  <a:srgbClr val="9A9A9A"/>
                </a:solidFill>
                <a:latin typeface="Arial" panose="020B0604020202020204" pitchFamily="34" charset="0"/>
                <a:ea typeface="Helvetica" pitchFamily="34" charset="-122"/>
                <a:cs typeface="Arial" panose="020B0604020202020204" pitchFamily="34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Beacon</a:t>
            </a:r>
            <a:r>
              <a:rPr lang="en-US" sz="1000" b="1" u="sng" dirty="0">
                <a:solidFill>
                  <a:srgbClr val="9A9A9A"/>
                </a:solidFill>
                <a:latin typeface="Arial" panose="020B0604020202020204" pitchFamily="34" charset="0"/>
                <a:ea typeface="Helvetica" pitchFamily="34" charset="-122"/>
                <a:cs typeface="Arial" panose="020B0604020202020204" pitchFamily="34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Disease Events</a:t>
            </a:r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9" name="Text 0">
            <a:extLst>
              <a:ext uri="{FF2B5EF4-FFF2-40B4-BE49-F238E27FC236}">
                <a16:creationId xmlns:a16="http://schemas.microsoft.com/office/drawing/2014/main" id="{92D820F7-636C-D9DF-DEB5-920054837E38}"/>
              </a:ext>
            </a:extLst>
          </p:cNvPr>
          <p:cNvSpPr/>
          <p:nvPr/>
        </p:nvSpPr>
        <p:spPr>
          <a:xfrm>
            <a:off x="5683537" y="4275273"/>
            <a:ext cx="4670369" cy="1899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975" b="1" kern="0" spc="127" dirty="0">
                <a:solidFill>
                  <a:srgbClr val="6B6B6B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OVERDRACHTSWIJZEN</a:t>
            </a:r>
            <a:endParaRPr lang="en-US" sz="975" b="1" dirty="0"/>
          </a:p>
        </p:txBody>
      </p:sp>
      <p:sp>
        <p:nvSpPr>
          <p:cNvPr id="170" name="Shape 1">
            <a:extLst>
              <a:ext uri="{FF2B5EF4-FFF2-40B4-BE49-F238E27FC236}">
                <a16:creationId xmlns:a16="http://schemas.microsoft.com/office/drawing/2014/main" id="{4ACFAFCB-E819-A70A-1DA1-C8A1698A7DC4}"/>
              </a:ext>
            </a:extLst>
          </p:cNvPr>
          <p:cNvSpPr/>
          <p:nvPr/>
        </p:nvSpPr>
        <p:spPr>
          <a:xfrm>
            <a:off x="5565635" y="4475767"/>
            <a:ext cx="4665843" cy="2580160"/>
          </a:xfrm>
          <a:prstGeom prst="roundRect">
            <a:avLst>
              <a:gd name="adj" fmla="val 3846"/>
            </a:avLst>
          </a:prstGeom>
          <a:solidFill>
            <a:srgbClr val="FFFFFF"/>
          </a:solidFill>
          <a:ln w="9525">
            <a:solidFill>
              <a:srgbClr val="E6E6E6"/>
            </a:solidFill>
            <a:prstDash val="solid"/>
          </a:ln>
        </p:spPr>
        <p:txBody>
          <a:bodyPr/>
          <a:lstStyle/>
          <a:p>
            <a:endParaRPr lang="fr-BE" b="1"/>
          </a:p>
        </p:txBody>
      </p:sp>
      <p:sp>
        <p:nvSpPr>
          <p:cNvPr id="171" name="Shape 2">
            <a:extLst>
              <a:ext uri="{FF2B5EF4-FFF2-40B4-BE49-F238E27FC236}">
                <a16:creationId xmlns:a16="http://schemas.microsoft.com/office/drawing/2014/main" id="{A02038DA-3DE5-4A78-5768-8C246551EAB4}"/>
              </a:ext>
            </a:extLst>
          </p:cNvPr>
          <p:cNvSpPr/>
          <p:nvPr/>
        </p:nvSpPr>
        <p:spPr>
          <a:xfrm>
            <a:off x="5658279" y="4499148"/>
            <a:ext cx="397566" cy="339609"/>
          </a:xfrm>
          <a:prstGeom prst="ellipse">
            <a:avLst/>
          </a:prstGeom>
          <a:solidFill>
            <a:srgbClr val="E2574C"/>
          </a:solidFill>
          <a:ln/>
        </p:spPr>
        <p:txBody>
          <a:bodyPr/>
          <a:lstStyle/>
          <a:p>
            <a:endParaRPr lang="fr-BE" b="1"/>
          </a:p>
        </p:txBody>
      </p:sp>
      <p:pic>
        <p:nvPicPr>
          <p:cNvPr id="172" name="Image 0" descr="preencoded.png">
            <a:extLst>
              <a:ext uri="{FF2B5EF4-FFF2-40B4-BE49-F238E27FC236}">
                <a16:creationId xmlns:a16="http://schemas.microsoft.com/office/drawing/2014/main" id="{348D9F70-31EA-C26F-150F-D07FE827CFC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738664" y="4549940"/>
            <a:ext cx="254489" cy="213203"/>
          </a:xfrm>
          <a:prstGeom prst="rect">
            <a:avLst/>
          </a:prstGeom>
        </p:spPr>
      </p:pic>
      <p:sp>
        <p:nvSpPr>
          <p:cNvPr id="173" name="Text 3">
            <a:extLst>
              <a:ext uri="{FF2B5EF4-FFF2-40B4-BE49-F238E27FC236}">
                <a16:creationId xmlns:a16="http://schemas.microsoft.com/office/drawing/2014/main" id="{78548C89-D020-8624-A5C2-DE48564AC002}"/>
              </a:ext>
            </a:extLst>
          </p:cNvPr>
          <p:cNvSpPr/>
          <p:nvPr/>
        </p:nvSpPr>
        <p:spPr>
          <a:xfrm>
            <a:off x="6167302" y="4584359"/>
            <a:ext cx="3304573" cy="20192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77500" lnSpcReduction="20000"/>
          </a:bodyPr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1163" b="1" dirty="0">
                <a:solidFill>
                  <a:srgbClr val="2B2B2B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Direct contact met een zieke persoon</a:t>
            </a:r>
            <a:endParaRPr lang="en-US" sz="1163" b="1" dirty="0"/>
          </a:p>
        </p:txBody>
      </p:sp>
      <p:sp>
        <p:nvSpPr>
          <p:cNvPr id="175" name="Shape 6">
            <a:extLst>
              <a:ext uri="{FF2B5EF4-FFF2-40B4-BE49-F238E27FC236}">
                <a16:creationId xmlns:a16="http://schemas.microsoft.com/office/drawing/2014/main" id="{BA1ED29C-DE99-D9E6-8975-DCF844E2FF81}"/>
              </a:ext>
            </a:extLst>
          </p:cNvPr>
          <p:cNvSpPr/>
          <p:nvPr/>
        </p:nvSpPr>
        <p:spPr>
          <a:xfrm>
            <a:off x="5668408" y="4874876"/>
            <a:ext cx="397566" cy="339609"/>
          </a:xfrm>
          <a:prstGeom prst="ellipse">
            <a:avLst/>
          </a:prstGeom>
          <a:solidFill>
            <a:srgbClr val="E89A3C"/>
          </a:solidFill>
          <a:ln/>
        </p:spPr>
        <p:txBody>
          <a:bodyPr/>
          <a:lstStyle/>
          <a:p>
            <a:endParaRPr lang="fr-BE" b="1"/>
          </a:p>
        </p:txBody>
      </p:sp>
      <p:pic>
        <p:nvPicPr>
          <p:cNvPr id="176" name="Image 1" descr="preencoded.png">
            <a:extLst>
              <a:ext uri="{FF2B5EF4-FFF2-40B4-BE49-F238E27FC236}">
                <a16:creationId xmlns:a16="http://schemas.microsoft.com/office/drawing/2014/main" id="{CE724D63-DA02-2CC1-2296-E6A2FB9B063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749371" y="4955839"/>
            <a:ext cx="254489" cy="213203"/>
          </a:xfrm>
          <a:prstGeom prst="rect">
            <a:avLst/>
          </a:prstGeom>
        </p:spPr>
      </p:pic>
      <p:sp>
        <p:nvSpPr>
          <p:cNvPr id="177" name="Text 7">
            <a:extLst>
              <a:ext uri="{FF2B5EF4-FFF2-40B4-BE49-F238E27FC236}">
                <a16:creationId xmlns:a16="http://schemas.microsoft.com/office/drawing/2014/main" id="{59874437-63A3-0E1B-E3D0-9444B2C16F1D}"/>
              </a:ext>
            </a:extLst>
          </p:cNvPr>
          <p:cNvSpPr/>
          <p:nvPr/>
        </p:nvSpPr>
        <p:spPr>
          <a:xfrm>
            <a:off x="6189188" y="4967121"/>
            <a:ext cx="4057892" cy="20192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77500" lnSpcReduction="20000"/>
          </a:bodyPr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1163" b="1" dirty="0">
                <a:solidFill>
                  <a:srgbClr val="2B2B2B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Lichaamsvocht</a:t>
            </a:r>
            <a:endParaRPr lang="en-US" sz="1163" b="1" dirty="0"/>
          </a:p>
        </p:txBody>
      </p:sp>
      <p:sp>
        <p:nvSpPr>
          <p:cNvPr id="179" name="Shape 10">
            <a:extLst>
              <a:ext uri="{FF2B5EF4-FFF2-40B4-BE49-F238E27FC236}">
                <a16:creationId xmlns:a16="http://schemas.microsoft.com/office/drawing/2014/main" id="{6B84C61A-3FD9-56AE-C435-1D195FD6ECE5}"/>
              </a:ext>
            </a:extLst>
          </p:cNvPr>
          <p:cNvSpPr/>
          <p:nvPr/>
        </p:nvSpPr>
        <p:spPr>
          <a:xfrm>
            <a:off x="5676998" y="5273982"/>
            <a:ext cx="397566" cy="339609"/>
          </a:xfrm>
          <a:prstGeom prst="ellipse">
            <a:avLst/>
          </a:prstGeom>
          <a:solidFill>
            <a:srgbClr val="C2547E"/>
          </a:solidFill>
          <a:ln/>
        </p:spPr>
        <p:txBody>
          <a:bodyPr/>
          <a:lstStyle/>
          <a:p>
            <a:endParaRPr lang="fr-BE" b="1"/>
          </a:p>
        </p:txBody>
      </p:sp>
      <p:pic>
        <p:nvPicPr>
          <p:cNvPr id="180" name="Image 2" descr="preencoded.png">
            <a:extLst>
              <a:ext uri="{FF2B5EF4-FFF2-40B4-BE49-F238E27FC236}">
                <a16:creationId xmlns:a16="http://schemas.microsoft.com/office/drawing/2014/main" id="{AE4DC0A1-BC5D-714B-2243-66B48D57806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757961" y="5354944"/>
            <a:ext cx="254489" cy="213203"/>
          </a:xfrm>
          <a:prstGeom prst="rect">
            <a:avLst/>
          </a:prstGeom>
        </p:spPr>
      </p:pic>
      <p:sp>
        <p:nvSpPr>
          <p:cNvPr id="181" name="Text 11">
            <a:extLst>
              <a:ext uri="{FF2B5EF4-FFF2-40B4-BE49-F238E27FC236}">
                <a16:creationId xmlns:a16="http://schemas.microsoft.com/office/drawing/2014/main" id="{54FE11C2-A8B6-CED3-0D83-235DD59DD468}"/>
              </a:ext>
            </a:extLst>
          </p:cNvPr>
          <p:cNvSpPr/>
          <p:nvPr/>
        </p:nvSpPr>
        <p:spPr>
          <a:xfrm>
            <a:off x="6189188" y="5324925"/>
            <a:ext cx="3358115" cy="20192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77500" lnSpcReduction="20000"/>
          </a:bodyPr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1163" b="1" dirty="0">
                <a:solidFill>
                  <a:srgbClr val="2B2B2B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Begrafenisrituelen &amp; overleden persoon</a:t>
            </a:r>
            <a:endParaRPr lang="en-US" sz="1163" b="1" dirty="0"/>
          </a:p>
        </p:txBody>
      </p:sp>
      <p:sp>
        <p:nvSpPr>
          <p:cNvPr id="183" name="Shape 14">
            <a:extLst>
              <a:ext uri="{FF2B5EF4-FFF2-40B4-BE49-F238E27FC236}">
                <a16:creationId xmlns:a16="http://schemas.microsoft.com/office/drawing/2014/main" id="{5FC58014-1BDD-9500-9015-2C25E31E4D0B}"/>
              </a:ext>
            </a:extLst>
          </p:cNvPr>
          <p:cNvSpPr/>
          <p:nvPr/>
        </p:nvSpPr>
        <p:spPr>
          <a:xfrm>
            <a:off x="5674820" y="5670686"/>
            <a:ext cx="397566" cy="339609"/>
          </a:xfrm>
          <a:prstGeom prst="ellipse">
            <a:avLst/>
          </a:prstGeom>
          <a:solidFill>
            <a:srgbClr val="34A085"/>
          </a:solidFill>
          <a:ln/>
        </p:spPr>
        <p:txBody>
          <a:bodyPr/>
          <a:lstStyle/>
          <a:p>
            <a:endParaRPr lang="fr-BE" b="1"/>
          </a:p>
        </p:txBody>
      </p:sp>
      <p:pic>
        <p:nvPicPr>
          <p:cNvPr id="184" name="Image 3" descr="preencoded.png">
            <a:extLst>
              <a:ext uri="{FF2B5EF4-FFF2-40B4-BE49-F238E27FC236}">
                <a16:creationId xmlns:a16="http://schemas.microsoft.com/office/drawing/2014/main" id="{A83EC657-45BB-B86E-C5BF-BC45EE67EA4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755783" y="5751649"/>
            <a:ext cx="254489" cy="213203"/>
          </a:xfrm>
          <a:prstGeom prst="rect">
            <a:avLst/>
          </a:prstGeom>
        </p:spPr>
      </p:pic>
      <p:sp>
        <p:nvSpPr>
          <p:cNvPr id="185" name="Text 15">
            <a:extLst>
              <a:ext uri="{FF2B5EF4-FFF2-40B4-BE49-F238E27FC236}">
                <a16:creationId xmlns:a16="http://schemas.microsoft.com/office/drawing/2014/main" id="{D1CD5C1D-FBD8-B064-1EDA-367DE2167EC1}"/>
              </a:ext>
            </a:extLst>
          </p:cNvPr>
          <p:cNvSpPr/>
          <p:nvPr/>
        </p:nvSpPr>
        <p:spPr>
          <a:xfrm>
            <a:off x="6189188" y="5730523"/>
            <a:ext cx="2933468" cy="20192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77500" lnSpcReduction="20000"/>
          </a:bodyPr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1163" b="1" dirty="0">
                <a:solidFill>
                  <a:srgbClr val="2B2B2B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Voorwerpen, beddengoed &amp; besmette oppervlakken</a:t>
            </a:r>
            <a:endParaRPr lang="en-US" sz="1163" b="1" dirty="0"/>
          </a:p>
        </p:txBody>
      </p:sp>
      <p:sp>
        <p:nvSpPr>
          <p:cNvPr id="187" name="Shape 18">
            <a:extLst>
              <a:ext uri="{FF2B5EF4-FFF2-40B4-BE49-F238E27FC236}">
                <a16:creationId xmlns:a16="http://schemas.microsoft.com/office/drawing/2014/main" id="{468FDE14-057A-99D6-40C1-6EC7C8E54795}"/>
              </a:ext>
            </a:extLst>
          </p:cNvPr>
          <p:cNvSpPr/>
          <p:nvPr/>
        </p:nvSpPr>
        <p:spPr>
          <a:xfrm>
            <a:off x="5674820" y="6058095"/>
            <a:ext cx="397566" cy="339609"/>
          </a:xfrm>
          <a:prstGeom prst="ellipse">
            <a:avLst/>
          </a:prstGeom>
          <a:solidFill>
            <a:srgbClr val="3A78C2"/>
          </a:solidFill>
          <a:ln/>
        </p:spPr>
        <p:txBody>
          <a:bodyPr/>
          <a:lstStyle/>
          <a:p>
            <a:endParaRPr lang="fr-BE" b="1"/>
          </a:p>
        </p:txBody>
      </p:sp>
      <p:pic>
        <p:nvPicPr>
          <p:cNvPr id="188" name="Image 4" descr="preencoded.png">
            <a:extLst>
              <a:ext uri="{FF2B5EF4-FFF2-40B4-BE49-F238E27FC236}">
                <a16:creationId xmlns:a16="http://schemas.microsoft.com/office/drawing/2014/main" id="{207D4DFC-05E6-D2EA-20F7-E4876626EDC1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755783" y="6139058"/>
            <a:ext cx="254489" cy="213203"/>
          </a:xfrm>
          <a:prstGeom prst="rect">
            <a:avLst/>
          </a:prstGeom>
        </p:spPr>
      </p:pic>
      <p:sp>
        <p:nvSpPr>
          <p:cNvPr id="189" name="Text 19">
            <a:extLst>
              <a:ext uri="{FF2B5EF4-FFF2-40B4-BE49-F238E27FC236}">
                <a16:creationId xmlns:a16="http://schemas.microsoft.com/office/drawing/2014/main" id="{CE32FF24-0CD9-1F58-0A09-D4D8CCDF0F69}"/>
              </a:ext>
            </a:extLst>
          </p:cNvPr>
          <p:cNvSpPr/>
          <p:nvPr/>
        </p:nvSpPr>
        <p:spPr>
          <a:xfrm>
            <a:off x="6189188" y="6094389"/>
            <a:ext cx="3369229" cy="20192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77500" lnSpcReduction="20000"/>
          </a:bodyPr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1163" b="1" dirty="0">
                <a:solidFill>
                  <a:srgbClr val="2B2B2B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Besmette dieren (reservoir in endemisch gebied)</a:t>
            </a:r>
            <a:endParaRPr lang="en-US" sz="1163" b="1" dirty="0"/>
          </a:p>
        </p:txBody>
      </p:sp>
      <p:sp>
        <p:nvSpPr>
          <p:cNvPr id="190" name="Text 20">
            <a:extLst>
              <a:ext uri="{FF2B5EF4-FFF2-40B4-BE49-F238E27FC236}">
                <a16:creationId xmlns:a16="http://schemas.microsoft.com/office/drawing/2014/main" id="{6263C471-145F-588F-2FC0-4BEEFFE91F62}"/>
              </a:ext>
            </a:extLst>
          </p:cNvPr>
          <p:cNvSpPr/>
          <p:nvPr/>
        </p:nvSpPr>
        <p:spPr>
          <a:xfrm>
            <a:off x="6189188" y="6263524"/>
            <a:ext cx="3369229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20000"/>
          </a:bodyPr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938" b="1" dirty="0">
                <a:solidFill>
                  <a:srgbClr val="6B6B6B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Vruchtenetende vleermuizen, primaten, bushmeat.</a:t>
            </a:r>
            <a:endParaRPr lang="en-US" sz="938" b="1" dirty="0"/>
          </a:p>
        </p:txBody>
      </p:sp>
      <p:sp>
        <p:nvSpPr>
          <p:cNvPr id="191" name="Text 21">
            <a:extLst>
              <a:ext uri="{FF2B5EF4-FFF2-40B4-BE49-F238E27FC236}">
                <a16:creationId xmlns:a16="http://schemas.microsoft.com/office/drawing/2014/main" id="{B4C834B6-76AB-B4BA-E122-E3FFAEEF4A22}"/>
              </a:ext>
            </a:extLst>
          </p:cNvPr>
          <p:cNvSpPr/>
          <p:nvPr/>
        </p:nvSpPr>
        <p:spPr>
          <a:xfrm>
            <a:off x="5738664" y="6494259"/>
            <a:ext cx="4533879" cy="56166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6B6B6B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Wordt niet overgedragen via </a:t>
            </a:r>
            <a:r>
              <a:rPr lang="en-US" sz="1000" b="1" dirty="0">
                <a:solidFill>
                  <a:srgbClr val="9A9A9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lucht·water·gewone voeding·insectenbeten ; </a:t>
            </a:r>
          </a:p>
          <a:p>
            <a:pPr marL="0" indent="0" algn="l">
              <a:buNone/>
            </a:pPr>
            <a:r>
              <a:rPr lang="en-US" sz="1000" b="1" dirty="0">
                <a:solidFill>
                  <a:srgbClr val="9A9A9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Geen besmettelijkheid vóór het begin van de symptomen</a:t>
            </a:r>
          </a:p>
        </p:txBody>
      </p:sp>
      <p:sp>
        <p:nvSpPr>
          <p:cNvPr id="192" name="Text 22">
            <a:extLst>
              <a:ext uri="{FF2B5EF4-FFF2-40B4-BE49-F238E27FC236}">
                <a16:creationId xmlns:a16="http://schemas.microsoft.com/office/drawing/2014/main" id="{B163FA0D-C128-084F-5BAE-E374E3E35521}"/>
              </a:ext>
            </a:extLst>
          </p:cNvPr>
          <p:cNvSpPr/>
          <p:nvPr/>
        </p:nvSpPr>
        <p:spPr>
          <a:xfrm>
            <a:off x="5580808" y="7096720"/>
            <a:ext cx="6789039" cy="23440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r>
              <a:rPr lang="en-US" sz="863" b="1" dirty="0" err="1">
                <a:solidFill>
                  <a:srgbClr val="9A9A9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Bron</a:t>
            </a:r>
            <a:r>
              <a:rPr lang="en-US" sz="863" b="1" dirty="0">
                <a:solidFill>
                  <a:srgbClr val="9A9A9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</a:rPr>
              <a:t> : </a:t>
            </a:r>
            <a:r>
              <a:rPr lang="en-US" sz="863" b="1" u="sng" dirty="0">
                <a:solidFill>
                  <a:srgbClr val="9A9A9A"/>
                </a:solidFill>
                <a:latin typeface="Helvetica" pitchFamily="34" charset="0"/>
                <a:ea typeface="Helvetica" pitchFamily="34" charset="-122"/>
                <a:cs typeface="Helvetica" pitchFamily="34" charset="-120"/>
                <a:hlinkClick r:id="rId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ECDC — How does Ebola disease spread?</a:t>
            </a:r>
            <a:endParaRPr lang="en-US" sz="863" b="1" dirty="0"/>
          </a:p>
          <a:p>
            <a:pPr marL="0" indent="0" algn="l">
              <a:buNone/>
            </a:pPr>
            <a:endParaRPr lang="en-US" sz="863" b="1" dirty="0"/>
          </a:p>
        </p:txBody>
      </p:sp>
      <p:sp>
        <p:nvSpPr>
          <p:cNvPr id="23" name="Text 19"/>
          <p:cNvSpPr/>
          <p:nvPr/>
        </p:nvSpPr>
        <p:spPr>
          <a:xfrm>
            <a:off x="1078115" y="2031834"/>
            <a:ext cx="3838242" cy="49403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12000"/>
              </a:lnSpc>
              <a:buNone/>
            </a:pPr>
            <a:r>
              <a:rPr lang="en-US" sz="1100" b="1" dirty="0">
                <a:solidFill>
                  <a:schemeClr val="tx2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Reis ≤ 21 d in endemisch/epidemisch gebied ? </a:t>
            </a:r>
            <a:endParaRPr lang="en-US" sz="11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 31"/>
          <p:cNvSpPr/>
          <p:nvPr/>
        </p:nvSpPr>
        <p:spPr>
          <a:xfrm>
            <a:off x="818699" y="2812595"/>
            <a:ext cx="2830436" cy="22428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lnSpc>
                <a:spcPct val="112000"/>
              </a:lnSpc>
              <a:buNone/>
            </a:pPr>
            <a:r>
              <a:rPr lang="en-US" sz="1100" b="1" dirty="0">
                <a:solidFill>
                  <a:schemeClr val="tx2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Blootstelling vastgesteld ?</a:t>
            </a:r>
            <a:endParaRPr lang="en-US" sz="11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 32"/>
          <p:cNvSpPr/>
          <p:nvPr/>
        </p:nvSpPr>
        <p:spPr>
          <a:xfrm>
            <a:off x="818699" y="3018387"/>
            <a:ext cx="4137507" cy="44115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lnSpc>
                <a:spcPct val="125000"/>
              </a:lnSpc>
              <a:buNone/>
            </a:pPr>
            <a:r>
              <a:rPr lang="en-US" sz="900" dirty="0">
                <a:solidFill>
                  <a:srgbClr val="5E7686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Contact met een menselijk geval, contact met een dier (vleermuizen, knaagdieren, primaten, grottenbezoek…) ; gezondheidszorg ; begrafenisrituelen ; ...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6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" y="1487"/>
            <a:ext cx="10696575" cy="7559877"/>
          </a:xfrm>
          <a:prstGeom prst="rect">
            <a:avLst/>
          </a:prstGeom>
          <a:ln/>
          <a:effectLst>
            <a:outerShdw blurRad="762000" dist="285750" dir="5400000" algn="bl" rotWithShape="0">
              <a:srgbClr val="000000">
                <a:alpha val="45000"/>
              </a:srgbClr>
            </a:outerShdw>
          </a:effectLst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" name="Shape 3"/>
          <p:cNvSpPr/>
          <p:nvPr/>
        </p:nvSpPr>
        <p:spPr>
          <a:xfrm>
            <a:off x="1613294" y="362857"/>
            <a:ext cx="14455" cy="534829"/>
          </a:xfrm>
          <a:prstGeom prst="rect">
            <a:avLst/>
          </a:prstGeom>
          <a:solidFill>
            <a:srgbClr val="E7E1D9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" name="Shape 4"/>
          <p:cNvSpPr/>
          <p:nvPr/>
        </p:nvSpPr>
        <p:spPr>
          <a:xfrm>
            <a:off x="1830117" y="406222"/>
            <a:ext cx="448100" cy="448100"/>
          </a:xfrm>
          <a:prstGeom prst="roundRect">
            <a:avLst>
              <a:gd name="adj" fmla="val 24194"/>
            </a:avLst>
          </a:prstGeom>
          <a:solidFill>
            <a:srgbClr val="EBA94A"/>
          </a:solidFill>
          <a:ln/>
          <a:effectLst>
            <a:outerShdw blurRad="171450" dist="76200" dir="5400000" algn="bl" rotWithShape="0">
              <a:srgbClr val="E6982F">
                <a:alpha val="35000"/>
              </a:srgbClr>
            </a:outerShdw>
          </a:effectLst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" name="Text 5"/>
          <p:cNvSpPr/>
          <p:nvPr/>
        </p:nvSpPr>
        <p:spPr>
          <a:xfrm>
            <a:off x="1801207" y="406222"/>
            <a:ext cx="505919" cy="477009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ctr">
            <a:normAutofit/>
          </a:bodyPr>
          <a:lstStyle/>
          <a:p>
            <a:pPr algn="ctr" defTabSz="693847"/>
            <a:r>
              <a:rPr lang="en-US" sz="204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049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" name="Text 6"/>
          <p:cNvSpPr/>
          <p:nvPr/>
        </p:nvSpPr>
        <p:spPr>
          <a:xfrm>
            <a:off x="2466130" y="333948"/>
            <a:ext cx="7374797" cy="151776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lnSpcReduction="10000"/>
          </a:bodyPr>
          <a:lstStyle/>
          <a:p>
            <a:pPr defTabSz="693847"/>
            <a:r>
              <a:rPr lang="en-US" sz="797" b="1" kern="0" spc="127" dirty="0">
                <a:solidFill>
                  <a:srgbClr val="E6982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FASE 3 · VERZAMELEN &amp; DOORGEVEN</a:t>
            </a:r>
            <a:endParaRPr lang="en-US" sz="797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" name="Text 7"/>
          <p:cNvSpPr/>
          <p:nvPr/>
        </p:nvSpPr>
        <p:spPr>
          <a:xfrm>
            <a:off x="2466130" y="471269"/>
            <a:ext cx="7374797" cy="325234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lnSpcReduction="10000"/>
          </a:bodyPr>
          <a:lstStyle/>
          <a:p>
            <a:pPr defTabSz="693847"/>
            <a:r>
              <a:rPr lang="en-US" sz="1935" b="1" kern="0" spc="-29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 verzamelen en door te geven info</a:t>
            </a:r>
            <a:endParaRPr lang="en-US" sz="1935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1" name="Text 8"/>
          <p:cNvSpPr/>
          <p:nvPr/>
        </p:nvSpPr>
        <p:spPr>
          <a:xfrm>
            <a:off x="2466130" y="789275"/>
            <a:ext cx="7374797" cy="166231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lnSpcReduction="10000"/>
          </a:bodyPr>
          <a:lstStyle/>
          <a:p>
            <a:pPr defTabSz="693847"/>
            <a:r>
              <a:rPr lang="en-US" sz="911" dirty="0">
                <a:solidFill>
                  <a:srgbClr val="7179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Anamnese-checklist — door te geven aan Vivalis bij de oproep</a:t>
            </a:r>
            <a:endParaRPr lang="en-US" sz="91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2" name="Shape 9"/>
          <p:cNvSpPr/>
          <p:nvPr/>
        </p:nvSpPr>
        <p:spPr>
          <a:xfrm>
            <a:off x="9814039" y="420677"/>
            <a:ext cx="521165" cy="245732"/>
          </a:xfrm>
          <a:prstGeom prst="roundRect">
            <a:avLst>
              <a:gd name="adj" fmla="val 50000"/>
            </a:avLst>
          </a:prstGeom>
          <a:solidFill>
            <a:srgbClr val="2C3A56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3" name="Text 10"/>
          <p:cNvSpPr/>
          <p:nvPr/>
        </p:nvSpPr>
        <p:spPr>
          <a:xfrm>
            <a:off x="9871858" y="471269"/>
            <a:ext cx="347707" cy="173458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lnSpcReduction="10000"/>
          </a:bodyPr>
          <a:lstStyle/>
          <a:p>
            <a:pPr algn="r" defTabSz="693847"/>
            <a:r>
              <a:rPr lang="en-US" sz="967" b="1" kern="0" spc="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/ 3</a:t>
            </a:r>
            <a:endParaRPr lang="en-US" sz="967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4" name="Text 11"/>
          <p:cNvSpPr/>
          <p:nvPr/>
        </p:nvSpPr>
        <p:spPr>
          <a:xfrm>
            <a:off x="9776096" y="717001"/>
            <a:ext cx="559108" cy="151776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lnSpcReduction="10000"/>
          </a:bodyPr>
          <a:lstStyle/>
          <a:p>
            <a:pPr algn="r" defTabSz="693847"/>
            <a:r>
              <a:rPr lang="en-US" sz="797" b="1" kern="0" spc="32" dirty="0" err="1">
                <a:solidFill>
                  <a:srgbClr val="E6982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juni 2026</a:t>
            </a:r>
            <a:endParaRPr lang="en-US" sz="797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5" name="Shape 12"/>
          <p:cNvSpPr/>
          <p:nvPr/>
        </p:nvSpPr>
        <p:spPr>
          <a:xfrm>
            <a:off x="361371" y="1056689"/>
            <a:ext cx="9973833" cy="28910"/>
          </a:xfrm>
          <a:prstGeom prst="roundRect">
            <a:avLst>
              <a:gd name="adj" fmla="val 50000"/>
            </a:avLst>
          </a:prstGeom>
          <a:solidFill>
            <a:srgbClr val="E0457B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6" name="Shape 13"/>
          <p:cNvSpPr/>
          <p:nvPr/>
        </p:nvSpPr>
        <p:spPr>
          <a:xfrm>
            <a:off x="361371" y="1273512"/>
            <a:ext cx="216822" cy="50592"/>
          </a:xfrm>
          <a:prstGeom prst="roundRect">
            <a:avLst>
              <a:gd name="adj" fmla="val 50000"/>
            </a:avLst>
          </a:prstGeom>
          <a:solidFill>
            <a:srgbClr val="E6982F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7" name="Text 14"/>
          <p:cNvSpPr/>
          <p:nvPr/>
        </p:nvSpPr>
        <p:spPr>
          <a:xfrm>
            <a:off x="657694" y="1230147"/>
            <a:ext cx="2474512" cy="16623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defTabSz="693847"/>
            <a:r>
              <a:rPr lang="en-US" sz="911" b="1" kern="0" spc="73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 VERZAMELEN — PATIËNT &amp; REIS</a:t>
            </a:r>
            <a:endParaRPr lang="en-US" sz="91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8" name="Shape 15"/>
          <p:cNvSpPr/>
          <p:nvPr/>
        </p:nvSpPr>
        <p:spPr>
          <a:xfrm>
            <a:off x="3758256" y="1273512"/>
            <a:ext cx="216822" cy="50592"/>
          </a:xfrm>
          <a:prstGeom prst="roundRect">
            <a:avLst>
              <a:gd name="adj" fmla="val 50000"/>
            </a:avLst>
          </a:prstGeom>
          <a:solidFill>
            <a:srgbClr val="E6982F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9" name="Text 16"/>
          <p:cNvSpPr/>
          <p:nvPr/>
        </p:nvSpPr>
        <p:spPr>
          <a:xfrm>
            <a:off x="4054580" y="1230147"/>
            <a:ext cx="2855796" cy="16623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 fontScale="92500"/>
          </a:bodyPr>
          <a:lstStyle/>
          <a:p>
            <a:pPr defTabSz="693847"/>
            <a:r>
              <a:rPr lang="en-US" sz="911" b="1" kern="0" spc="73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 VERZAMELEN — BLOOTSTELLING &amp; KLINIEK</a:t>
            </a:r>
            <a:endParaRPr lang="en-US" sz="91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0" name="Shape 17"/>
          <p:cNvSpPr/>
          <p:nvPr/>
        </p:nvSpPr>
        <p:spPr>
          <a:xfrm>
            <a:off x="7155141" y="1273512"/>
            <a:ext cx="216822" cy="50592"/>
          </a:xfrm>
          <a:prstGeom prst="roundRect">
            <a:avLst>
              <a:gd name="adj" fmla="val 50000"/>
            </a:avLst>
          </a:prstGeom>
          <a:solidFill>
            <a:srgbClr val="E6982F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1" name="Text 18"/>
          <p:cNvSpPr/>
          <p:nvPr/>
        </p:nvSpPr>
        <p:spPr>
          <a:xfrm>
            <a:off x="7451465" y="1230147"/>
            <a:ext cx="1996917" cy="16623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defTabSz="693847"/>
            <a:r>
              <a:rPr lang="en-US" sz="911" b="1" kern="0" spc="73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CONTACTEN &amp; GEGEVENS</a:t>
            </a:r>
            <a:endParaRPr lang="en-US" sz="91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2" name="Shape 19"/>
          <p:cNvSpPr/>
          <p:nvPr/>
        </p:nvSpPr>
        <p:spPr>
          <a:xfrm>
            <a:off x="361370" y="1468652"/>
            <a:ext cx="3180063" cy="2775328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9525">
            <a:solidFill>
              <a:srgbClr val="E9E4DC"/>
            </a:solidFill>
            <a:prstDash val="solid"/>
          </a:ln>
          <a:effectLst>
            <a:outerShdw blurRad="190500" dist="57150" dir="5400000" algn="bl" rotWithShape="0">
              <a:srgbClr val="2C3A56">
                <a:alpha val="5000"/>
              </a:srgbClr>
            </a:outerShdw>
          </a:effectLst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3" name="Text 20"/>
          <p:cNvSpPr/>
          <p:nvPr/>
        </p:nvSpPr>
        <p:spPr>
          <a:xfrm>
            <a:off x="542056" y="1634883"/>
            <a:ext cx="2903253" cy="166231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ctr">
            <a:normAutofit lnSpcReduction="10000"/>
          </a:bodyPr>
          <a:lstStyle/>
          <a:p>
            <a:pPr defTabSz="693847"/>
            <a:r>
              <a:rPr lang="en-US" sz="882" b="1" kern="0" spc="61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IDENTITEIT &amp; CONTACT</a:t>
            </a:r>
            <a:endParaRPr lang="en-US" sz="882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4" name="Shape 21"/>
          <p:cNvSpPr/>
          <p:nvPr/>
        </p:nvSpPr>
        <p:spPr>
          <a:xfrm>
            <a:off x="542056" y="2153788"/>
            <a:ext cx="166231" cy="166231"/>
          </a:xfrm>
          <a:prstGeom prst="roundRect">
            <a:avLst>
              <a:gd name="adj" fmla="val 26087"/>
            </a:avLst>
          </a:prstGeom>
          <a:solidFill>
            <a:srgbClr val="FFFFFF"/>
          </a:solidFill>
          <a:ln w="19050">
            <a:solidFill>
              <a:srgbClr val="C7CCD6"/>
            </a:solidFill>
            <a:prstDash val="solid"/>
          </a:ln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5" name="Text 22"/>
          <p:cNvSpPr/>
          <p:nvPr/>
        </p:nvSpPr>
        <p:spPr>
          <a:xfrm>
            <a:off x="802243" y="2146561"/>
            <a:ext cx="1475974" cy="218290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/>
          </a:bodyPr>
          <a:lstStyle/>
          <a:p>
            <a:pPr defTabSz="693847">
              <a:lnSpc>
                <a:spcPct val="132000"/>
              </a:lnSpc>
            </a:pPr>
            <a:r>
              <a:rPr lang="en-US" sz="939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Naam, voornaam, leeftijd</a:t>
            </a:r>
            <a:endParaRPr lang="en-US" sz="939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6" name="Shape 23"/>
          <p:cNvSpPr/>
          <p:nvPr/>
        </p:nvSpPr>
        <p:spPr>
          <a:xfrm>
            <a:off x="542056" y="2629330"/>
            <a:ext cx="166231" cy="166231"/>
          </a:xfrm>
          <a:prstGeom prst="roundRect">
            <a:avLst>
              <a:gd name="adj" fmla="val 26087"/>
            </a:avLst>
          </a:prstGeom>
          <a:solidFill>
            <a:srgbClr val="FFFFFF"/>
          </a:solidFill>
          <a:ln w="19050">
            <a:solidFill>
              <a:srgbClr val="C7CCD6"/>
            </a:solidFill>
            <a:prstDash val="solid"/>
          </a:ln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7" name="Text 24"/>
          <p:cNvSpPr/>
          <p:nvPr/>
        </p:nvSpPr>
        <p:spPr>
          <a:xfrm>
            <a:off x="802243" y="2622102"/>
            <a:ext cx="2329963" cy="203498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fontScale="92500" lnSpcReduction="10000"/>
          </a:bodyPr>
          <a:lstStyle/>
          <a:p>
            <a:pPr defTabSz="693847">
              <a:lnSpc>
                <a:spcPct val="132000"/>
              </a:lnSpc>
            </a:pPr>
            <a:r>
              <a:rPr lang="en-US" sz="939" b="1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Telefoonnr. </a:t>
            </a:r>
            <a:r>
              <a:rPr lang="en-US" sz="939" b="1" dirty="0">
                <a:solidFill>
                  <a:srgbClr val="E6982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(voor terugbellen / opvolging)</a:t>
            </a:r>
            <a:endParaRPr lang="en-US" sz="939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8" name="Shape 25"/>
          <p:cNvSpPr/>
          <p:nvPr/>
        </p:nvSpPr>
        <p:spPr>
          <a:xfrm>
            <a:off x="542056" y="3104872"/>
            <a:ext cx="166231" cy="166231"/>
          </a:xfrm>
          <a:prstGeom prst="roundRect">
            <a:avLst>
              <a:gd name="adj" fmla="val 26087"/>
            </a:avLst>
          </a:prstGeom>
          <a:solidFill>
            <a:srgbClr val="FFFFFF"/>
          </a:solidFill>
          <a:ln w="19050">
            <a:solidFill>
              <a:srgbClr val="C7CCD6"/>
            </a:solidFill>
            <a:prstDash val="solid"/>
          </a:ln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9" name="Text 26"/>
          <p:cNvSpPr/>
          <p:nvPr/>
        </p:nvSpPr>
        <p:spPr>
          <a:xfrm>
            <a:off x="802243" y="3097644"/>
            <a:ext cx="2071010" cy="222243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fontScale="92500"/>
          </a:bodyPr>
          <a:lstStyle/>
          <a:p>
            <a:pPr defTabSz="693847">
              <a:lnSpc>
                <a:spcPct val="132000"/>
              </a:lnSpc>
            </a:pPr>
            <a:r>
              <a:rPr lang="en-US" sz="939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Adres — huidige locatie van de patiënt</a:t>
            </a:r>
            <a:endParaRPr lang="en-US" sz="939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0" name="Shape 27"/>
          <p:cNvSpPr/>
          <p:nvPr/>
        </p:nvSpPr>
        <p:spPr>
          <a:xfrm>
            <a:off x="542056" y="3580526"/>
            <a:ext cx="166231" cy="166231"/>
          </a:xfrm>
          <a:prstGeom prst="roundRect">
            <a:avLst>
              <a:gd name="adj" fmla="val 26087"/>
            </a:avLst>
          </a:prstGeom>
          <a:solidFill>
            <a:srgbClr val="FFFFFF"/>
          </a:solidFill>
          <a:ln w="19050">
            <a:solidFill>
              <a:srgbClr val="C7CCD6"/>
            </a:solidFill>
            <a:prstDash val="solid"/>
          </a:ln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1" name="Text 28"/>
          <p:cNvSpPr/>
          <p:nvPr/>
        </p:nvSpPr>
        <p:spPr>
          <a:xfrm>
            <a:off x="802243" y="3573298"/>
            <a:ext cx="2235597" cy="287628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/>
          </a:bodyPr>
          <a:lstStyle/>
          <a:p>
            <a:pPr defTabSz="693847">
              <a:lnSpc>
                <a:spcPct val="132000"/>
              </a:lnSpc>
            </a:pPr>
            <a:r>
              <a:rPr lang="en-US" sz="939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Behandelend arts / aanwezige omgeving</a:t>
            </a:r>
            <a:endParaRPr lang="en-US" sz="939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2" name="Shape 29"/>
          <p:cNvSpPr/>
          <p:nvPr/>
        </p:nvSpPr>
        <p:spPr>
          <a:xfrm>
            <a:off x="361370" y="4402983"/>
            <a:ext cx="3180063" cy="2616324"/>
          </a:xfrm>
          <a:prstGeom prst="roundRect">
            <a:avLst>
              <a:gd name="adj" fmla="val 4420"/>
            </a:avLst>
          </a:prstGeom>
          <a:solidFill>
            <a:srgbClr val="FFFFFF"/>
          </a:solidFill>
          <a:ln w="9525">
            <a:solidFill>
              <a:srgbClr val="E9E4DC"/>
            </a:solidFill>
            <a:prstDash val="solid"/>
          </a:ln>
          <a:effectLst>
            <a:outerShdw blurRad="190500" dist="57150" dir="5400000" algn="bl" rotWithShape="0">
              <a:srgbClr val="2C3A56">
                <a:alpha val="5000"/>
              </a:srgbClr>
            </a:outerShdw>
          </a:effectLst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3" name="Text 30"/>
          <p:cNvSpPr/>
          <p:nvPr/>
        </p:nvSpPr>
        <p:spPr>
          <a:xfrm>
            <a:off x="542056" y="4576441"/>
            <a:ext cx="573337" cy="16623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defTabSz="693847"/>
            <a:r>
              <a:rPr lang="en-US" sz="882" b="1" kern="0" spc="61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REIS</a:t>
            </a:r>
            <a:endParaRPr lang="en-US" sz="882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4" name="Shape 31"/>
          <p:cNvSpPr/>
          <p:nvPr/>
        </p:nvSpPr>
        <p:spPr>
          <a:xfrm>
            <a:off x="1129848" y="4569214"/>
            <a:ext cx="248329" cy="151776"/>
          </a:xfrm>
          <a:prstGeom prst="roundRect">
            <a:avLst>
              <a:gd name="adj" fmla="val 33333"/>
            </a:avLst>
          </a:prstGeom>
          <a:solidFill>
            <a:srgbClr val="E6982F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5" name="Text 32"/>
          <p:cNvSpPr/>
          <p:nvPr/>
        </p:nvSpPr>
        <p:spPr>
          <a:xfrm>
            <a:off x="1194895" y="4590896"/>
            <a:ext cx="176055" cy="137321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lnSpcReduction="10000"/>
          </a:bodyPr>
          <a:lstStyle/>
          <a:p>
            <a:pPr defTabSz="693847"/>
            <a:r>
              <a:rPr lang="en-US" sz="683" b="1" kern="0" spc="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Q1</a:t>
            </a:r>
            <a:endParaRPr lang="en-US" sz="683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6" name="Shape 33"/>
          <p:cNvSpPr/>
          <p:nvPr/>
        </p:nvSpPr>
        <p:spPr>
          <a:xfrm>
            <a:off x="542056" y="5178123"/>
            <a:ext cx="166231" cy="166231"/>
          </a:xfrm>
          <a:prstGeom prst="roundRect">
            <a:avLst>
              <a:gd name="adj" fmla="val 26087"/>
            </a:avLst>
          </a:prstGeom>
          <a:solidFill>
            <a:srgbClr val="FFFFFF"/>
          </a:solidFill>
          <a:ln w="19050">
            <a:solidFill>
              <a:srgbClr val="C7CCD6"/>
            </a:solidFill>
            <a:prstDash val="solid"/>
          </a:ln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7" name="Text 34"/>
          <p:cNvSpPr/>
          <p:nvPr/>
        </p:nvSpPr>
        <p:spPr>
          <a:xfrm>
            <a:off x="802243" y="5154070"/>
            <a:ext cx="1737757" cy="203045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fontScale="92500" lnSpcReduction="10000"/>
          </a:bodyPr>
          <a:lstStyle/>
          <a:p>
            <a:pPr defTabSz="693847">
              <a:lnSpc>
                <a:spcPct val="132000"/>
              </a:lnSpc>
            </a:pPr>
            <a:r>
              <a:rPr lang="en-US" sz="939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Bezochte landen / regio's</a:t>
            </a:r>
            <a:endParaRPr lang="en-US" sz="939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8" name="Shape 35"/>
          <p:cNvSpPr/>
          <p:nvPr/>
        </p:nvSpPr>
        <p:spPr>
          <a:xfrm>
            <a:off x="542056" y="5729214"/>
            <a:ext cx="166231" cy="166231"/>
          </a:xfrm>
          <a:prstGeom prst="roundRect">
            <a:avLst>
              <a:gd name="adj" fmla="val 26087"/>
            </a:avLst>
          </a:prstGeom>
          <a:solidFill>
            <a:srgbClr val="FFFFFF"/>
          </a:solidFill>
          <a:ln w="19050">
            <a:solidFill>
              <a:srgbClr val="C7CCD6"/>
            </a:solidFill>
            <a:prstDash val="solid"/>
          </a:ln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9" name="Text 36"/>
          <p:cNvSpPr/>
          <p:nvPr/>
        </p:nvSpPr>
        <p:spPr>
          <a:xfrm>
            <a:off x="802242" y="5721986"/>
            <a:ext cx="2235597" cy="267640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fontScale="92500"/>
          </a:bodyPr>
          <a:lstStyle/>
          <a:p>
            <a:pPr defTabSz="693847">
              <a:lnSpc>
                <a:spcPct val="132000"/>
              </a:lnSpc>
            </a:pPr>
            <a:r>
              <a:rPr lang="en-US" sz="939" b="1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Terugkeerdatum — verblijf ≤ 21 dagen ?</a:t>
            </a:r>
            <a:endParaRPr lang="en-US" sz="939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0" name="Shape 37"/>
          <p:cNvSpPr/>
          <p:nvPr/>
        </p:nvSpPr>
        <p:spPr>
          <a:xfrm>
            <a:off x="542056" y="6280304"/>
            <a:ext cx="166231" cy="166231"/>
          </a:xfrm>
          <a:prstGeom prst="roundRect">
            <a:avLst>
              <a:gd name="adj" fmla="val 26087"/>
            </a:avLst>
          </a:prstGeom>
          <a:solidFill>
            <a:srgbClr val="FFFFFF"/>
          </a:solidFill>
          <a:ln w="19050">
            <a:solidFill>
              <a:srgbClr val="C7CCD6"/>
            </a:solidFill>
            <a:prstDash val="solid"/>
          </a:ln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1" name="Text 38"/>
          <p:cNvSpPr/>
          <p:nvPr/>
        </p:nvSpPr>
        <p:spPr>
          <a:xfrm>
            <a:off x="802243" y="6273077"/>
            <a:ext cx="2739190" cy="627204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/>
          </a:bodyPr>
          <a:lstStyle/>
          <a:p>
            <a:pPr defTabSz="693847">
              <a:lnSpc>
                <a:spcPct val="132000"/>
              </a:lnSpc>
            </a:pPr>
            <a:r>
              <a:rPr lang="en-US" sz="939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Reisroute, tussenstops, omgeving (ruraal / ziekenhuis)</a:t>
            </a:r>
            <a:endParaRPr lang="en-US" sz="939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2" name="Shape 39"/>
          <p:cNvSpPr/>
          <p:nvPr/>
        </p:nvSpPr>
        <p:spPr>
          <a:xfrm>
            <a:off x="3758256" y="1468652"/>
            <a:ext cx="3180063" cy="3081025"/>
          </a:xfrm>
          <a:prstGeom prst="roundRect">
            <a:avLst>
              <a:gd name="adj" fmla="val 3753"/>
            </a:avLst>
          </a:prstGeom>
          <a:solidFill>
            <a:srgbClr val="FFFFFF"/>
          </a:solidFill>
          <a:ln w="9525">
            <a:solidFill>
              <a:srgbClr val="E9E4DC"/>
            </a:solidFill>
            <a:prstDash val="solid"/>
          </a:ln>
          <a:effectLst>
            <a:outerShdw blurRad="190500" dist="57150" dir="5400000" algn="bl" rotWithShape="0">
              <a:srgbClr val="2C3A56">
                <a:alpha val="5000"/>
              </a:srgbClr>
            </a:outerShdw>
          </a:effectLst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3" name="Text 40"/>
          <p:cNvSpPr/>
          <p:nvPr/>
        </p:nvSpPr>
        <p:spPr>
          <a:xfrm>
            <a:off x="3938941" y="1642110"/>
            <a:ext cx="1200728" cy="22371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defTabSz="693847"/>
            <a:r>
              <a:rPr lang="en-US" sz="882" b="1" kern="0" spc="61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BLOOTSTELLING</a:t>
            </a:r>
            <a:endParaRPr lang="en-US" sz="882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4" name="Shape 41"/>
          <p:cNvSpPr/>
          <p:nvPr/>
        </p:nvSpPr>
        <p:spPr>
          <a:xfrm>
            <a:off x="5125214" y="1625415"/>
            <a:ext cx="260074" cy="151776"/>
          </a:xfrm>
          <a:prstGeom prst="roundRect">
            <a:avLst>
              <a:gd name="adj" fmla="val 33333"/>
            </a:avLst>
          </a:prstGeom>
          <a:solidFill>
            <a:srgbClr val="E6982F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5" name="Text 42"/>
          <p:cNvSpPr/>
          <p:nvPr/>
        </p:nvSpPr>
        <p:spPr>
          <a:xfrm>
            <a:off x="5197488" y="1648467"/>
            <a:ext cx="187800" cy="137321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lnSpcReduction="10000"/>
          </a:bodyPr>
          <a:lstStyle/>
          <a:p>
            <a:pPr defTabSz="693847"/>
            <a:r>
              <a:rPr lang="en-US" sz="683" b="1" kern="0" spc="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Q2</a:t>
            </a:r>
            <a:endParaRPr lang="en-US" sz="683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6" name="Shape 43"/>
          <p:cNvSpPr/>
          <p:nvPr/>
        </p:nvSpPr>
        <p:spPr>
          <a:xfrm>
            <a:off x="3938941" y="1938096"/>
            <a:ext cx="166231" cy="166231"/>
          </a:xfrm>
          <a:prstGeom prst="roundRect">
            <a:avLst>
              <a:gd name="adj" fmla="val 26087"/>
            </a:avLst>
          </a:prstGeom>
          <a:solidFill>
            <a:srgbClr val="FFFFFF"/>
          </a:solidFill>
          <a:ln w="19050">
            <a:solidFill>
              <a:srgbClr val="C7CCD6"/>
            </a:solidFill>
            <a:prstDash val="solid"/>
          </a:ln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7" name="Text 44"/>
          <p:cNvSpPr/>
          <p:nvPr/>
        </p:nvSpPr>
        <p:spPr>
          <a:xfrm>
            <a:off x="4199128" y="1930869"/>
            <a:ext cx="2635261" cy="343528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fontScale="92500" lnSpcReduction="20000"/>
          </a:bodyPr>
          <a:lstStyle/>
          <a:p>
            <a:pPr defTabSz="693847">
              <a:lnSpc>
                <a:spcPct val="132000"/>
              </a:lnSpc>
            </a:pPr>
            <a:r>
              <a:rPr lang="en-US" sz="939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Nauw contact (&lt; 1 m, zonder PBM) met waarschijnlijk / bevestigd geval</a:t>
            </a:r>
            <a:endParaRPr lang="en-US" sz="939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8" name="Shape 45"/>
          <p:cNvSpPr/>
          <p:nvPr/>
        </p:nvSpPr>
        <p:spPr>
          <a:xfrm>
            <a:off x="3938941" y="2324649"/>
            <a:ext cx="166231" cy="166231"/>
          </a:xfrm>
          <a:prstGeom prst="roundRect">
            <a:avLst>
              <a:gd name="adj" fmla="val 26087"/>
            </a:avLst>
          </a:prstGeom>
          <a:solidFill>
            <a:srgbClr val="FFFFFF"/>
          </a:solidFill>
          <a:ln w="19050">
            <a:solidFill>
              <a:srgbClr val="C7CCD6"/>
            </a:solidFill>
            <a:prstDash val="solid"/>
          </a:ln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9" name="Text 46"/>
          <p:cNvSpPr/>
          <p:nvPr/>
        </p:nvSpPr>
        <p:spPr>
          <a:xfrm>
            <a:off x="4199128" y="2317422"/>
            <a:ext cx="2635261" cy="343528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fontScale="92500" lnSpcReduction="20000"/>
          </a:bodyPr>
          <a:lstStyle/>
          <a:p>
            <a:pPr defTabSz="693847">
              <a:lnSpc>
                <a:spcPct val="132000"/>
              </a:lnSpc>
            </a:pPr>
            <a:r>
              <a:rPr lang="en-US" sz="939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Biologische vloeistoffen (bloed, stoelgang, urine, braaksel)</a:t>
            </a:r>
            <a:endParaRPr lang="en-US" sz="939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0" name="Shape 47"/>
          <p:cNvSpPr/>
          <p:nvPr/>
        </p:nvSpPr>
        <p:spPr>
          <a:xfrm>
            <a:off x="3938941" y="2711203"/>
            <a:ext cx="166231" cy="166231"/>
          </a:xfrm>
          <a:prstGeom prst="roundRect">
            <a:avLst>
              <a:gd name="adj" fmla="val 26087"/>
            </a:avLst>
          </a:prstGeom>
          <a:solidFill>
            <a:srgbClr val="FFFFFF"/>
          </a:solidFill>
          <a:ln w="19050">
            <a:solidFill>
              <a:srgbClr val="C7CCD6"/>
            </a:solidFill>
            <a:prstDash val="solid"/>
          </a:ln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1" name="Text 48"/>
          <p:cNvSpPr/>
          <p:nvPr/>
        </p:nvSpPr>
        <p:spPr>
          <a:xfrm>
            <a:off x="4199128" y="2703976"/>
            <a:ext cx="2305737" cy="186219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fontScale="92500" lnSpcReduction="20000"/>
          </a:bodyPr>
          <a:lstStyle/>
          <a:p>
            <a:pPr defTabSz="693847">
              <a:lnSpc>
                <a:spcPct val="132000"/>
              </a:lnSpc>
            </a:pPr>
            <a:r>
              <a:rPr lang="en-US" sz="939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Percutaan accident / labostaal</a:t>
            </a:r>
            <a:endParaRPr lang="en-US" sz="939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2" name="Shape 49"/>
          <p:cNvSpPr/>
          <p:nvPr/>
        </p:nvSpPr>
        <p:spPr>
          <a:xfrm>
            <a:off x="3938941" y="2956596"/>
            <a:ext cx="166231" cy="166231"/>
          </a:xfrm>
          <a:prstGeom prst="roundRect">
            <a:avLst>
              <a:gd name="adj" fmla="val 26087"/>
            </a:avLst>
          </a:prstGeom>
          <a:solidFill>
            <a:srgbClr val="FFFFFF"/>
          </a:solidFill>
          <a:ln w="19050">
            <a:solidFill>
              <a:srgbClr val="C7CCD6"/>
            </a:solidFill>
            <a:prstDash val="solid"/>
          </a:ln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3" name="Text 50"/>
          <p:cNvSpPr/>
          <p:nvPr/>
        </p:nvSpPr>
        <p:spPr>
          <a:xfrm>
            <a:off x="4199128" y="2949369"/>
            <a:ext cx="2386227" cy="186219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fontScale="92500" lnSpcReduction="20000"/>
          </a:bodyPr>
          <a:lstStyle/>
          <a:p>
            <a:pPr defTabSz="693847">
              <a:lnSpc>
                <a:spcPct val="132000"/>
              </a:lnSpc>
            </a:pPr>
            <a:r>
              <a:rPr lang="en-US" sz="939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Begrafenisrituelen zonder PBM in risicogebied</a:t>
            </a:r>
            <a:endParaRPr lang="en-US" sz="939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4" name="Shape 51"/>
          <p:cNvSpPr/>
          <p:nvPr/>
        </p:nvSpPr>
        <p:spPr>
          <a:xfrm>
            <a:off x="3938941" y="3202103"/>
            <a:ext cx="166231" cy="166231"/>
          </a:xfrm>
          <a:prstGeom prst="roundRect">
            <a:avLst>
              <a:gd name="adj" fmla="val 26087"/>
            </a:avLst>
          </a:prstGeom>
          <a:solidFill>
            <a:srgbClr val="FFFFFF"/>
          </a:solidFill>
          <a:ln w="19050">
            <a:solidFill>
              <a:srgbClr val="C7CCD6"/>
            </a:solidFill>
            <a:prstDash val="solid"/>
          </a:ln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5" name="Text 52"/>
          <p:cNvSpPr/>
          <p:nvPr/>
        </p:nvSpPr>
        <p:spPr>
          <a:xfrm>
            <a:off x="4199128" y="3194876"/>
            <a:ext cx="2635261" cy="343528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fontScale="92500" lnSpcReduction="20000"/>
          </a:bodyPr>
          <a:lstStyle/>
          <a:p>
            <a:pPr defTabSz="693847">
              <a:lnSpc>
                <a:spcPct val="132000"/>
              </a:lnSpc>
            </a:pPr>
            <a:r>
              <a:rPr lang="en-US" sz="939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Onbeschermd seksueel contact ≤ 6 maanden na genezing</a:t>
            </a:r>
            <a:endParaRPr lang="en-US" sz="939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6" name="Shape 53"/>
          <p:cNvSpPr/>
          <p:nvPr/>
        </p:nvSpPr>
        <p:spPr>
          <a:xfrm>
            <a:off x="3938941" y="3588656"/>
            <a:ext cx="166231" cy="166231"/>
          </a:xfrm>
          <a:prstGeom prst="roundRect">
            <a:avLst>
              <a:gd name="adj" fmla="val 26087"/>
            </a:avLst>
          </a:prstGeom>
          <a:solidFill>
            <a:srgbClr val="FFFFFF"/>
          </a:solidFill>
          <a:ln w="19050">
            <a:solidFill>
              <a:srgbClr val="C7CCD6"/>
            </a:solidFill>
            <a:prstDash val="solid"/>
          </a:ln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7" name="Text 54"/>
          <p:cNvSpPr/>
          <p:nvPr/>
        </p:nvSpPr>
        <p:spPr>
          <a:xfrm>
            <a:off x="4199128" y="3581429"/>
            <a:ext cx="2635261" cy="343528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/>
          </a:bodyPr>
          <a:lstStyle/>
          <a:p>
            <a:pPr defTabSz="693847">
              <a:lnSpc>
                <a:spcPct val="132000"/>
              </a:lnSpc>
            </a:pPr>
            <a:r>
              <a:rPr lang="en-US" sz="939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Wilde dieren / bushmeat · teek, vee (CCHF)</a:t>
            </a:r>
            <a:endParaRPr lang="en-US" sz="939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8" name="Shape 55"/>
          <p:cNvSpPr/>
          <p:nvPr/>
        </p:nvSpPr>
        <p:spPr>
          <a:xfrm>
            <a:off x="3938941" y="3975210"/>
            <a:ext cx="166231" cy="166231"/>
          </a:xfrm>
          <a:prstGeom prst="roundRect">
            <a:avLst>
              <a:gd name="adj" fmla="val 26087"/>
            </a:avLst>
          </a:prstGeom>
          <a:solidFill>
            <a:srgbClr val="FFFFFF"/>
          </a:solidFill>
          <a:ln w="19050">
            <a:solidFill>
              <a:srgbClr val="C7CCD6"/>
            </a:solidFill>
            <a:prstDash val="solid"/>
          </a:ln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9" name="Text 56"/>
          <p:cNvSpPr/>
          <p:nvPr/>
        </p:nvSpPr>
        <p:spPr>
          <a:xfrm>
            <a:off x="4199128" y="3967983"/>
            <a:ext cx="2635261" cy="343528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/>
          </a:bodyPr>
          <a:lstStyle/>
          <a:p>
            <a:pPr defTabSz="693847">
              <a:lnSpc>
                <a:spcPct val="132000"/>
              </a:lnSpc>
            </a:pPr>
            <a:r>
              <a:rPr lang="en-US" sz="939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Zorg / bezoek ziekenhuis dat VHK behandelt</a:t>
            </a:r>
            <a:endParaRPr lang="en-US" sz="939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0" name="Shape 57"/>
          <p:cNvSpPr/>
          <p:nvPr/>
        </p:nvSpPr>
        <p:spPr>
          <a:xfrm>
            <a:off x="3758256" y="4708680"/>
            <a:ext cx="3180063" cy="2310627"/>
          </a:xfrm>
          <a:prstGeom prst="roundRect">
            <a:avLst>
              <a:gd name="adj" fmla="val 5005"/>
            </a:avLst>
          </a:prstGeom>
          <a:solidFill>
            <a:srgbClr val="FFFFFF"/>
          </a:solidFill>
          <a:ln w="9525">
            <a:solidFill>
              <a:srgbClr val="E9E4DC"/>
            </a:solidFill>
            <a:prstDash val="solid"/>
          </a:ln>
          <a:effectLst>
            <a:outerShdw blurRad="190500" dist="57150" dir="5400000" algn="bl" rotWithShape="0">
              <a:srgbClr val="2C3A56">
                <a:alpha val="5000"/>
              </a:srgbClr>
            </a:outerShdw>
          </a:effectLst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1" name="Text 58"/>
          <p:cNvSpPr/>
          <p:nvPr/>
        </p:nvSpPr>
        <p:spPr>
          <a:xfrm>
            <a:off x="3938941" y="4882138"/>
            <a:ext cx="673843" cy="16623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defTabSz="693847"/>
            <a:r>
              <a:rPr lang="en-US" sz="882" b="1" kern="0" spc="61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KLINIEK</a:t>
            </a:r>
            <a:endParaRPr lang="en-US" sz="882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2" name="Shape 59"/>
          <p:cNvSpPr/>
          <p:nvPr/>
        </p:nvSpPr>
        <p:spPr>
          <a:xfrm>
            <a:off x="4627240" y="4874911"/>
            <a:ext cx="261655" cy="151776"/>
          </a:xfrm>
          <a:prstGeom prst="roundRect">
            <a:avLst>
              <a:gd name="adj" fmla="val 33333"/>
            </a:avLst>
          </a:prstGeom>
          <a:solidFill>
            <a:srgbClr val="E6982F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3" name="Text 60"/>
          <p:cNvSpPr/>
          <p:nvPr/>
        </p:nvSpPr>
        <p:spPr>
          <a:xfrm>
            <a:off x="4692286" y="4896593"/>
            <a:ext cx="189381" cy="137321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lnSpcReduction="10000"/>
          </a:bodyPr>
          <a:lstStyle/>
          <a:p>
            <a:pPr defTabSz="693847"/>
            <a:r>
              <a:rPr lang="en-US" sz="683" b="1" kern="0" spc="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Q3</a:t>
            </a:r>
            <a:endParaRPr lang="en-US" sz="683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4" name="Shape 61"/>
          <p:cNvSpPr/>
          <p:nvPr/>
        </p:nvSpPr>
        <p:spPr>
          <a:xfrm>
            <a:off x="3938941" y="5202064"/>
            <a:ext cx="166231" cy="166231"/>
          </a:xfrm>
          <a:prstGeom prst="roundRect">
            <a:avLst>
              <a:gd name="adj" fmla="val 26087"/>
            </a:avLst>
          </a:prstGeom>
          <a:solidFill>
            <a:srgbClr val="FFFFFF"/>
          </a:solidFill>
          <a:ln w="19050">
            <a:solidFill>
              <a:srgbClr val="C7CCD6"/>
            </a:solidFill>
            <a:prstDash val="solid"/>
          </a:ln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5" name="Text 62"/>
          <p:cNvSpPr/>
          <p:nvPr/>
        </p:nvSpPr>
        <p:spPr>
          <a:xfrm>
            <a:off x="4199128" y="5194837"/>
            <a:ext cx="2283753" cy="186219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fontScale="92500" lnSpcReduction="20000"/>
          </a:bodyPr>
          <a:lstStyle/>
          <a:p>
            <a:pPr defTabSz="693847">
              <a:lnSpc>
                <a:spcPct val="132000"/>
              </a:lnSpc>
            </a:pPr>
            <a:r>
              <a:rPr lang="en-US" sz="939" b="1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Begindatum symptomen · T° max</a:t>
            </a:r>
            <a:endParaRPr lang="en-US" sz="939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6" name="Shape 63"/>
          <p:cNvSpPr/>
          <p:nvPr/>
        </p:nvSpPr>
        <p:spPr>
          <a:xfrm>
            <a:off x="3938941" y="5471511"/>
            <a:ext cx="166231" cy="166231"/>
          </a:xfrm>
          <a:prstGeom prst="roundRect">
            <a:avLst>
              <a:gd name="adj" fmla="val 26087"/>
            </a:avLst>
          </a:prstGeom>
          <a:solidFill>
            <a:srgbClr val="FFFFFF"/>
          </a:solidFill>
          <a:ln w="19050">
            <a:solidFill>
              <a:srgbClr val="C7CCD6"/>
            </a:solidFill>
            <a:prstDash val="solid"/>
          </a:ln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7" name="Text 64"/>
          <p:cNvSpPr/>
          <p:nvPr/>
        </p:nvSpPr>
        <p:spPr>
          <a:xfrm>
            <a:off x="4199128" y="5464284"/>
            <a:ext cx="2395649" cy="186219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fontScale="92500" lnSpcReduction="20000"/>
          </a:bodyPr>
          <a:lstStyle/>
          <a:p>
            <a:pPr defTabSz="693847">
              <a:lnSpc>
                <a:spcPct val="132000"/>
              </a:lnSpc>
            </a:pPr>
            <a:r>
              <a:rPr lang="en-US" sz="939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Koorts ≥ 38 °C · onverklaarde bloedingen</a:t>
            </a:r>
            <a:endParaRPr lang="en-US" sz="939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8" name="Shape 65"/>
          <p:cNvSpPr/>
          <p:nvPr/>
        </p:nvSpPr>
        <p:spPr>
          <a:xfrm>
            <a:off x="3938941" y="5740845"/>
            <a:ext cx="166231" cy="166231"/>
          </a:xfrm>
          <a:prstGeom prst="roundRect">
            <a:avLst>
              <a:gd name="adj" fmla="val 26087"/>
            </a:avLst>
          </a:prstGeom>
          <a:solidFill>
            <a:srgbClr val="FFFFFF"/>
          </a:solidFill>
          <a:ln w="19050">
            <a:solidFill>
              <a:srgbClr val="C7CCD6"/>
            </a:solidFill>
            <a:prstDash val="solid"/>
          </a:ln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9" name="Text 66"/>
          <p:cNvSpPr/>
          <p:nvPr/>
        </p:nvSpPr>
        <p:spPr>
          <a:xfrm>
            <a:off x="4199128" y="5733618"/>
            <a:ext cx="2635261" cy="343528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/>
          </a:bodyPr>
          <a:lstStyle/>
          <a:p>
            <a:pPr defTabSz="693847">
              <a:lnSpc>
                <a:spcPct val="132000"/>
              </a:lnSpc>
            </a:pPr>
            <a:r>
              <a:rPr lang="en-US" sz="939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Multiorgaanfalen (MOF) · shock / hypotensie</a:t>
            </a:r>
            <a:endParaRPr lang="en-US" sz="939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0" name="Shape 67"/>
          <p:cNvSpPr/>
          <p:nvPr/>
        </p:nvSpPr>
        <p:spPr>
          <a:xfrm>
            <a:off x="3938941" y="6151453"/>
            <a:ext cx="166231" cy="166231"/>
          </a:xfrm>
          <a:prstGeom prst="roundRect">
            <a:avLst>
              <a:gd name="adj" fmla="val 26087"/>
            </a:avLst>
          </a:prstGeom>
          <a:solidFill>
            <a:srgbClr val="FFFFFF"/>
          </a:solidFill>
          <a:ln w="19050">
            <a:solidFill>
              <a:srgbClr val="C7CCD6"/>
            </a:solidFill>
            <a:prstDash val="solid"/>
          </a:ln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1" name="Text 68"/>
          <p:cNvSpPr/>
          <p:nvPr/>
        </p:nvSpPr>
        <p:spPr>
          <a:xfrm>
            <a:off x="4199128" y="6144226"/>
            <a:ext cx="2635261" cy="343528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fontScale="92500"/>
          </a:bodyPr>
          <a:lstStyle/>
          <a:p>
            <a:pPr defTabSz="693847">
              <a:lnSpc>
                <a:spcPct val="132000"/>
              </a:lnSpc>
            </a:pPr>
            <a:r>
              <a:rPr lang="en-US" sz="939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Braken / profuse diarree · hoofdpijn · vermoeidheid</a:t>
            </a:r>
            <a:endParaRPr lang="en-US" sz="939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2" name="Shape 69"/>
          <p:cNvSpPr/>
          <p:nvPr/>
        </p:nvSpPr>
        <p:spPr>
          <a:xfrm>
            <a:off x="3938941" y="6561947"/>
            <a:ext cx="166231" cy="166231"/>
          </a:xfrm>
          <a:prstGeom prst="roundRect">
            <a:avLst>
              <a:gd name="adj" fmla="val 26087"/>
            </a:avLst>
          </a:prstGeom>
          <a:solidFill>
            <a:srgbClr val="FFFFFF"/>
          </a:solidFill>
          <a:ln w="19050">
            <a:solidFill>
              <a:srgbClr val="C7CCD6"/>
            </a:solidFill>
            <a:prstDash val="solid"/>
          </a:ln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3" name="Text 70"/>
          <p:cNvSpPr/>
          <p:nvPr/>
        </p:nvSpPr>
        <p:spPr>
          <a:xfrm>
            <a:off x="4199128" y="6554720"/>
            <a:ext cx="2268399" cy="186219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fontScale="92500" lnSpcReduction="20000"/>
          </a:bodyPr>
          <a:lstStyle/>
          <a:p>
            <a:pPr defTabSz="693847">
              <a:lnSpc>
                <a:spcPct val="132000"/>
              </a:lnSpc>
            </a:pPr>
            <a:r>
              <a:rPr lang="en-US" sz="939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Faryngitis · donkere urine (arenavirus)</a:t>
            </a:r>
            <a:endParaRPr lang="en-US" sz="939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4" name="Shape 71"/>
          <p:cNvSpPr/>
          <p:nvPr/>
        </p:nvSpPr>
        <p:spPr>
          <a:xfrm>
            <a:off x="7155141" y="1468653"/>
            <a:ext cx="3180063" cy="773333"/>
          </a:xfrm>
          <a:prstGeom prst="roundRect">
            <a:avLst>
              <a:gd name="adj" fmla="val 14953"/>
            </a:avLst>
          </a:prstGeom>
          <a:solidFill>
            <a:srgbClr val="3A4865"/>
          </a:solidFill>
          <a:ln/>
          <a:effectLst>
            <a:outerShdw blurRad="247650" dist="114300" dir="5400000" algn="bl" rotWithShape="0">
              <a:srgbClr val="2C3A56">
                <a:alpha val="28000"/>
              </a:srgbClr>
            </a:outerShdw>
          </a:effectLst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5" name="Text 72"/>
          <p:cNvSpPr/>
          <p:nvPr/>
        </p:nvSpPr>
        <p:spPr>
          <a:xfrm>
            <a:off x="7328599" y="1613200"/>
            <a:ext cx="1633170" cy="361371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/>
          </a:bodyPr>
          <a:lstStyle/>
          <a:p>
            <a:pPr defTabSz="693847"/>
            <a:r>
              <a:rPr lang="en-US" sz="10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VIVALIS</a:t>
            </a:r>
          </a:p>
          <a:p>
            <a:pPr defTabSz="693847"/>
            <a:r>
              <a:rPr lang="en-US" sz="10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r>
              <a:rPr lang="en-US" sz="854" b="1" baseline="30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 </a:t>
            </a:r>
            <a:r>
              <a:rPr lang="en-US" sz="10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systematische oproep</a:t>
            </a:r>
            <a:endParaRPr lang="en-US" sz="1024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6" name="Text 73"/>
          <p:cNvSpPr/>
          <p:nvPr/>
        </p:nvSpPr>
        <p:spPr>
          <a:xfrm>
            <a:off x="7328599" y="1981799"/>
            <a:ext cx="1633170" cy="144548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lnSpcReduction="10000"/>
          </a:bodyPr>
          <a:lstStyle/>
          <a:p>
            <a:pPr defTabSz="693847"/>
            <a:r>
              <a:rPr lang="en-US" sz="740" dirty="0">
                <a:solidFill>
                  <a:srgbClr val="C5CD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24/24 u · notif-hyg@vivalis.brussels</a:t>
            </a:r>
            <a:endParaRPr lang="en-US" sz="74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7" name="Text 74"/>
          <p:cNvSpPr/>
          <p:nvPr/>
        </p:nvSpPr>
        <p:spPr>
          <a:xfrm>
            <a:off x="9019588" y="1750521"/>
            <a:ext cx="1199977" cy="238505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lnSpcReduction="10000"/>
          </a:bodyPr>
          <a:lstStyle/>
          <a:p>
            <a:pPr defTabSz="693847"/>
            <a:r>
              <a:rPr lang="en-US" sz="1366" b="1" kern="0" spc="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02 552 01 91</a:t>
            </a:r>
            <a:endParaRPr lang="en-US" sz="1366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8" name="Shape 75"/>
          <p:cNvSpPr/>
          <p:nvPr/>
        </p:nvSpPr>
        <p:spPr>
          <a:xfrm>
            <a:off x="7155141" y="2343169"/>
            <a:ext cx="3180063" cy="727710"/>
          </a:xfrm>
          <a:prstGeom prst="roundRect">
            <a:avLst>
              <a:gd name="adj" fmla="val 13904"/>
            </a:avLst>
          </a:prstGeom>
          <a:solidFill>
            <a:srgbClr val="FFFFFF"/>
          </a:solidFill>
          <a:ln/>
          <a:effectLst>
            <a:outerShdw blurRad="133350" dist="38100" dir="5400000" algn="bl" rotWithShape="0">
              <a:srgbClr val="2C3A56">
                <a:alpha val="4300"/>
              </a:srgbClr>
            </a:outerShdw>
          </a:effectLst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9" name="Shape 76"/>
          <p:cNvSpPr/>
          <p:nvPr/>
        </p:nvSpPr>
        <p:spPr>
          <a:xfrm>
            <a:off x="7155141" y="3063653"/>
            <a:ext cx="3180063" cy="7227"/>
          </a:xfrm>
          <a:prstGeom prst="rect">
            <a:avLst/>
          </a:prstGeom>
          <a:solidFill>
            <a:srgbClr val="ECE6DE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0" name="Shape 77"/>
          <p:cNvSpPr/>
          <p:nvPr/>
        </p:nvSpPr>
        <p:spPr>
          <a:xfrm>
            <a:off x="7155141" y="2343170"/>
            <a:ext cx="3180063" cy="7227"/>
          </a:xfrm>
          <a:prstGeom prst="rect">
            <a:avLst/>
          </a:prstGeom>
          <a:solidFill>
            <a:srgbClr val="ECE6DE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1" name="Shape 78"/>
          <p:cNvSpPr/>
          <p:nvPr/>
        </p:nvSpPr>
        <p:spPr>
          <a:xfrm>
            <a:off x="7155141" y="2343169"/>
            <a:ext cx="36137" cy="727710"/>
          </a:xfrm>
          <a:prstGeom prst="rect">
            <a:avLst/>
          </a:prstGeom>
          <a:solidFill>
            <a:srgbClr val="E6982F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2" name="Shape 79"/>
          <p:cNvSpPr/>
          <p:nvPr/>
        </p:nvSpPr>
        <p:spPr>
          <a:xfrm>
            <a:off x="10327977" y="2343169"/>
            <a:ext cx="7227" cy="727710"/>
          </a:xfrm>
          <a:prstGeom prst="rect">
            <a:avLst/>
          </a:prstGeom>
          <a:solidFill>
            <a:srgbClr val="ECE6DE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3" name="Text 80"/>
          <p:cNvSpPr/>
          <p:nvPr/>
        </p:nvSpPr>
        <p:spPr>
          <a:xfrm>
            <a:off x="7350281" y="2490993"/>
            <a:ext cx="1703299" cy="323652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fontScale="92500" lnSpcReduction="20000"/>
          </a:bodyPr>
          <a:lstStyle/>
          <a:p>
            <a:pPr defTabSz="693847">
              <a:lnSpc>
                <a:spcPct val="120000"/>
              </a:lnSpc>
            </a:pPr>
            <a:r>
              <a:rPr lang="en-US" sz="967" b="1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CHU Saint-Pierre — Infectioloog van wacht</a:t>
            </a:r>
            <a:endParaRPr lang="en-US" sz="967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4" name="Text 81"/>
          <p:cNvSpPr/>
          <p:nvPr/>
        </p:nvSpPr>
        <p:spPr>
          <a:xfrm>
            <a:off x="7350281" y="2807418"/>
            <a:ext cx="1703299" cy="144548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lnSpcReduction="10000"/>
          </a:bodyPr>
          <a:lstStyle/>
          <a:p>
            <a:pPr defTabSz="693847"/>
            <a:r>
              <a:rPr lang="en-US" sz="769" dirty="0">
                <a:solidFill>
                  <a:srgbClr val="7179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Referentieziekenhuis</a:t>
            </a:r>
            <a:endParaRPr lang="en-US" sz="769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5" name="Text 82"/>
          <p:cNvSpPr/>
          <p:nvPr/>
        </p:nvSpPr>
        <p:spPr>
          <a:xfrm>
            <a:off x="9111400" y="2620295"/>
            <a:ext cx="1115393" cy="202368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lnSpcReduction="10000"/>
          </a:bodyPr>
          <a:lstStyle/>
          <a:p>
            <a:pPr defTabSz="693847"/>
            <a:r>
              <a:rPr lang="en-US" sz="1138" b="1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0479 83 80 13</a:t>
            </a:r>
            <a:endParaRPr lang="en-US" sz="1138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6" name="Shape 83"/>
          <p:cNvSpPr/>
          <p:nvPr/>
        </p:nvSpPr>
        <p:spPr>
          <a:xfrm>
            <a:off x="7155141" y="3172064"/>
            <a:ext cx="3180063" cy="727823"/>
          </a:xfrm>
          <a:prstGeom prst="roundRect">
            <a:avLst>
              <a:gd name="adj" fmla="val 13902"/>
            </a:avLst>
          </a:prstGeom>
          <a:solidFill>
            <a:srgbClr val="FFFFFF"/>
          </a:solidFill>
          <a:ln/>
          <a:effectLst>
            <a:outerShdw blurRad="133350" dist="38100" dir="5400000" algn="bl" rotWithShape="0">
              <a:srgbClr val="2C3A56">
                <a:alpha val="4300"/>
              </a:srgbClr>
            </a:outerShdw>
          </a:effectLst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7" name="Shape 84"/>
          <p:cNvSpPr/>
          <p:nvPr/>
        </p:nvSpPr>
        <p:spPr>
          <a:xfrm>
            <a:off x="7155141" y="3892660"/>
            <a:ext cx="3180063" cy="7227"/>
          </a:xfrm>
          <a:prstGeom prst="rect">
            <a:avLst/>
          </a:prstGeom>
          <a:solidFill>
            <a:srgbClr val="ECE6DE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8" name="Shape 85"/>
          <p:cNvSpPr/>
          <p:nvPr/>
        </p:nvSpPr>
        <p:spPr>
          <a:xfrm>
            <a:off x="7155141" y="3172064"/>
            <a:ext cx="3180063" cy="7227"/>
          </a:xfrm>
          <a:prstGeom prst="rect">
            <a:avLst/>
          </a:prstGeom>
          <a:solidFill>
            <a:srgbClr val="ECE6DE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9" name="Shape 86"/>
          <p:cNvSpPr/>
          <p:nvPr/>
        </p:nvSpPr>
        <p:spPr>
          <a:xfrm>
            <a:off x="7155141" y="3172064"/>
            <a:ext cx="36137" cy="727823"/>
          </a:xfrm>
          <a:prstGeom prst="rect">
            <a:avLst/>
          </a:prstGeom>
          <a:solidFill>
            <a:srgbClr val="E6982F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0" name="Shape 87"/>
          <p:cNvSpPr/>
          <p:nvPr/>
        </p:nvSpPr>
        <p:spPr>
          <a:xfrm>
            <a:off x="10327977" y="3172064"/>
            <a:ext cx="7227" cy="727823"/>
          </a:xfrm>
          <a:prstGeom prst="rect">
            <a:avLst/>
          </a:prstGeom>
          <a:solidFill>
            <a:srgbClr val="ECE6DE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1" name="Text 88"/>
          <p:cNvSpPr/>
          <p:nvPr/>
        </p:nvSpPr>
        <p:spPr>
          <a:xfrm>
            <a:off x="7350281" y="3319887"/>
            <a:ext cx="1680487" cy="323652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fontScale="92500" lnSpcReduction="20000"/>
          </a:bodyPr>
          <a:lstStyle/>
          <a:p>
            <a:pPr defTabSz="693847">
              <a:lnSpc>
                <a:spcPct val="120000"/>
              </a:lnSpc>
            </a:pPr>
            <a:r>
              <a:rPr lang="en-US" sz="967" b="1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CHU Saint-Pierre — IPC-specialist</a:t>
            </a:r>
            <a:endParaRPr lang="en-US" sz="967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2" name="Text 89"/>
          <p:cNvSpPr/>
          <p:nvPr/>
        </p:nvSpPr>
        <p:spPr>
          <a:xfrm>
            <a:off x="7350281" y="3636312"/>
            <a:ext cx="1680487" cy="144548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lnSpcReduction="10000"/>
          </a:bodyPr>
          <a:lstStyle/>
          <a:p>
            <a:pPr defTabSz="693847"/>
            <a:r>
              <a:rPr lang="en-US" sz="769" dirty="0">
                <a:solidFill>
                  <a:srgbClr val="7179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Referentieziekenhuis</a:t>
            </a:r>
            <a:endParaRPr lang="en-US" sz="769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3" name="Text 90"/>
          <p:cNvSpPr/>
          <p:nvPr/>
        </p:nvSpPr>
        <p:spPr>
          <a:xfrm>
            <a:off x="9088588" y="3449190"/>
            <a:ext cx="1138205" cy="202368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lnSpcReduction="10000"/>
          </a:bodyPr>
          <a:lstStyle/>
          <a:p>
            <a:pPr defTabSz="693847"/>
            <a:r>
              <a:rPr lang="en-US" sz="1138" b="1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0490 52 59 97</a:t>
            </a:r>
            <a:endParaRPr lang="en-US" sz="1138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4" name="Shape 91"/>
          <p:cNvSpPr/>
          <p:nvPr/>
        </p:nvSpPr>
        <p:spPr>
          <a:xfrm>
            <a:off x="7155141" y="4001071"/>
            <a:ext cx="3180063" cy="727710"/>
          </a:xfrm>
          <a:prstGeom prst="roundRect">
            <a:avLst>
              <a:gd name="adj" fmla="val 13904"/>
            </a:avLst>
          </a:prstGeom>
          <a:solidFill>
            <a:srgbClr val="FFFFFF"/>
          </a:solidFill>
          <a:ln/>
          <a:effectLst>
            <a:outerShdw blurRad="133350" dist="38100" dir="5400000" algn="bl" rotWithShape="0">
              <a:srgbClr val="2C3A56">
                <a:alpha val="4300"/>
              </a:srgbClr>
            </a:outerShdw>
          </a:effectLst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5" name="Shape 92"/>
          <p:cNvSpPr/>
          <p:nvPr/>
        </p:nvSpPr>
        <p:spPr>
          <a:xfrm>
            <a:off x="7155141" y="4721554"/>
            <a:ext cx="3180063" cy="7227"/>
          </a:xfrm>
          <a:prstGeom prst="rect">
            <a:avLst/>
          </a:prstGeom>
          <a:solidFill>
            <a:srgbClr val="ECE6DE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6" name="Shape 93"/>
          <p:cNvSpPr/>
          <p:nvPr/>
        </p:nvSpPr>
        <p:spPr>
          <a:xfrm>
            <a:off x="7155141" y="4001071"/>
            <a:ext cx="3180063" cy="7227"/>
          </a:xfrm>
          <a:prstGeom prst="rect">
            <a:avLst/>
          </a:prstGeom>
          <a:solidFill>
            <a:srgbClr val="ECE6DE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7" name="Shape 94"/>
          <p:cNvSpPr/>
          <p:nvPr/>
        </p:nvSpPr>
        <p:spPr>
          <a:xfrm>
            <a:off x="7155141" y="4001071"/>
            <a:ext cx="36137" cy="727710"/>
          </a:xfrm>
          <a:prstGeom prst="rect">
            <a:avLst/>
          </a:prstGeom>
          <a:solidFill>
            <a:srgbClr val="E6982F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8" name="Shape 95"/>
          <p:cNvSpPr/>
          <p:nvPr/>
        </p:nvSpPr>
        <p:spPr>
          <a:xfrm>
            <a:off x="10327977" y="4001071"/>
            <a:ext cx="7227" cy="727710"/>
          </a:xfrm>
          <a:prstGeom prst="rect">
            <a:avLst/>
          </a:prstGeom>
          <a:solidFill>
            <a:srgbClr val="ECE6DE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9" name="Text 96"/>
          <p:cNvSpPr/>
          <p:nvPr/>
        </p:nvSpPr>
        <p:spPr>
          <a:xfrm>
            <a:off x="7350281" y="4148895"/>
            <a:ext cx="1847734" cy="323652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fontScale="92500"/>
          </a:bodyPr>
          <a:lstStyle/>
          <a:p>
            <a:pPr defTabSz="693847">
              <a:lnSpc>
                <a:spcPct val="120000"/>
              </a:lnSpc>
            </a:pPr>
            <a:r>
              <a:rPr lang="en-US" sz="967" b="1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UZA Antwerpen — Kantooruren</a:t>
            </a:r>
            <a:endParaRPr lang="en-US" sz="967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0" name="Text 97"/>
          <p:cNvSpPr/>
          <p:nvPr/>
        </p:nvSpPr>
        <p:spPr>
          <a:xfrm>
            <a:off x="7350281" y="4465319"/>
            <a:ext cx="1847734" cy="144548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lnSpcReduction="10000"/>
          </a:bodyPr>
          <a:lstStyle/>
          <a:p>
            <a:pPr defTabSz="693847"/>
            <a:r>
              <a:rPr lang="en-US" sz="769" dirty="0">
                <a:solidFill>
                  <a:srgbClr val="7179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Referentieziekenhuis</a:t>
            </a:r>
            <a:endParaRPr lang="en-US" sz="769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1" name="Text 98"/>
          <p:cNvSpPr/>
          <p:nvPr/>
        </p:nvSpPr>
        <p:spPr>
          <a:xfrm>
            <a:off x="9255835" y="4278197"/>
            <a:ext cx="970958" cy="202368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lnSpcReduction="10000"/>
          </a:bodyPr>
          <a:lstStyle/>
          <a:p>
            <a:pPr defTabSz="693847"/>
            <a:r>
              <a:rPr lang="en-US" sz="1138" b="1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03 821 51 10</a:t>
            </a:r>
            <a:endParaRPr lang="en-US" sz="1138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2" name="Shape 99"/>
          <p:cNvSpPr/>
          <p:nvPr/>
        </p:nvSpPr>
        <p:spPr>
          <a:xfrm>
            <a:off x="7155141" y="4829965"/>
            <a:ext cx="3180063" cy="594907"/>
          </a:xfrm>
          <a:prstGeom prst="roundRect">
            <a:avLst>
              <a:gd name="adj" fmla="val 17008"/>
            </a:avLst>
          </a:prstGeom>
          <a:solidFill>
            <a:srgbClr val="FFFFFF"/>
          </a:solidFill>
          <a:ln/>
          <a:effectLst>
            <a:outerShdw blurRad="133350" dist="38100" dir="5400000" algn="bl" rotWithShape="0">
              <a:srgbClr val="2C3A56">
                <a:alpha val="4300"/>
              </a:srgbClr>
            </a:outerShdw>
          </a:effectLst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3" name="Shape 100"/>
          <p:cNvSpPr/>
          <p:nvPr/>
        </p:nvSpPr>
        <p:spPr>
          <a:xfrm>
            <a:off x="7155141" y="5417645"/>
            <a:ext cx="3180063" cy="7227"/>
          </a:xfrm>
          <a:prstGeom prst="rect">
            <a:avLst/>
          </a:prstGeom>
          <a:solidFill>
            <a:srgbClr val="ECE6DE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4" name="Shape 101"/>
          <p:cNvSpPr/>
          <p:nvPr/>
        </p:nvSpPr>
        <p:spPr>
          <a:xfrm>
            <a:off x="7155141" y="4829965"/>
            <a:ext cx="3180063" cy="7227"/>
          </a:xfrm>
          <a:prstGeom prst="rect">
            <a:avLst/>
          </a:prstGeom>
          <a:solidFill>
            <a:srgbClr val="ECE6DE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5" name="Shape 102"/>
          <p:cNvSpPr/>
          <p:nvPr/>
        </p:nvSpPr>
        <p:spPr>
          <a:xfrm>
            <a:off x="7155141" y="4829965"/>
            <a:ext cx="36137" cy="594907"/>
          </a:xfrm>
          <a:prstGeom prst="rect">
            <a:avLst/>
          </a:prstGeom>
          <a:solidFill>
            <a:srgbClr val="E6982F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6" name="Shape 103"/>
          <p:cNvSpPr/>
          <p:nvPr/>
        </p:nvSpPr>
        <p:spPr>
          <a:xfrm>
            <a:off x="10327977" y="4829965"/>
            <a:ext cx="7227" cy="594907"/>
          </a:xfrm>
          <a:prstGeom prst="rect">
            <a:avLst/>
          </a:prstGeom>
          <a:solidFill>
            <a:srgbClr val="ECE6DE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7" name="Text 104"/>
          <p:cNvSpPr/>
          <p:nvPr/>
        </p:nvSpPr>
        <p:spPr>
          <a:xfrm>
            <a:off x="7350281" y="4977789"/>
            <a:ext cx="1662306" cy="176281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fontScale="62500" lnSpcReduction="20000"/>
          </a:bodyPr>
          <a:lstStyle/>
          <a:p>
            <a:pPr defTabSz="693847">
              <a:lnSpc>
                <a:spcPct val="120000"/>
              </a:lnSpc>
            </a:pPr>
            <a:r>
              <a:rPr lang="en-US" sz="967" b="1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UZA Antwerpen — Buiten kantooruren</a:t>
            </a:r>
            <a:endParaRPr lang="en-US" sz="967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8" name="Text 105"/>
          <p:cNvSpPr/>
          <p:nvPr/>
        </p:nvSpPr>
        <p:spPr>
          <a:xfrm>
            <a:off x="7350281" y="5146842"/>
            <a:ext cx="1662306" cy="159003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/>
          </a:bodyPr>
          <a:lstStyle/>
          <a:p>
            <a:pPr defTabSz="693847"/>
            <a:r>
              <a:rPr lang="en-US" sz="769" dirty="0">
                <a:solidFill>
                  <a:srgbClr val="7179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wacht infectiologie / tropische gen.</a:t>
            </a:r>
            <a:endParaRPr lang="en-US" sz="769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9" name="Text 106"/>
          <p:cNvSpPr/>
          <p:nvPr/>
        </p:nvSpPr>
        <p:spPr>
          <a:xfrm>
            <a:off x="9200838" y="5040689"/>
            <a:ext cx="1025955" cy="202368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lnSpcReduction="10000"/>
          </a:bodyPr>
          <a:lstStyle/>
          <a:p>
            <a:pPr defTabSz="693847"/>
            <a:r>
              <a:rPr lang="en-US" sz="1138" b="1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03 821 30 00</a:t>
            </a:r>
            <a:endParaRPr lang="en-US" sz="1138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10" name="Shape 107"/>
          <p:cNvSpPr/>
          <p:nvPr/>
        </p:nvSpPr>
        <p:spPr>
          <a:xfrm>
            <a:off x="7155141" y="5526055"/>
            <a:ext cx="3180063" cy="695978"/>
          </a:xfrm>
          <a:prstGeom prst="roundRect">
            <a:avLst>
              <a:gd name="adj" fmla="val 14538"/>
            </a:avLst>
          </a:prstGeom>
          <a:solidFill>
            <a:srgbClr val="FFFFFF"/>
          </a:solidFill>
          <a:ln/>
          <a:effectLst>
            <a:outerShdw blurRad="133350" dist="38100" dir="5400000" algn="bl" rotWithShape="0">
              <a:srgbClr val="2C3A56">
                <a:alpha val="4300"/>
              </a:srgbClr>
            </a:outerShdw>
          </a:effectLst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11" name="Shape 108"/>
          <p:cNvSpPr/>
          <p:nvPr/>
        </p:nvSpPr>
        <p:spPr>
          <a:xfrm>
            <a:off x="7155141" y="6214806"/>
            <a:ext cx="3180063" cy="7227"/>
          </a:xfrm>
          <a:prstGeom prst="rect">
            <a:avLst/>
          </a:prstGeom>
          <a:solidFill>
            <a:srgbClr val="ECE6DE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12" name="Shape 109"/>
          <p:cNvSpPr/>
          <p:nvPr/>
        </p:nvSpPr>
        <p:spPr>
          <a:xfrm>
            <a:off x="7155141" y="5526056"/>
            <a:ext cx="3180063" cy="7227"/>
          </a:xfrm>
          <a:prstGeom prst="rect">
            <a:avLst/>
          </a:prstGeom>
          <a:solidFill>
            <a:srgbClr val="ECE6DE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13" name="Shape 110"/>
          <p:cNvSpPr/>
          <p:nvPr/>
        </p:nvSpPr>
        <p:spPr>
          <a:xfrm>
            <a:off x="7155141" y="5526055"/>
            <a:ext cx="36137" cy="695978"/>
          </a:xfrm>
          <a:prstGeom prst="rect">
            <a:avLst/>
          </a:prstGeom>
          <a:solidFill>
            <a:srgbClr val="E6982F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14" name="Shape 111"/>
          <p:cNvSpPr/>
          <p:nvPr/>
        </p:nvSpPr>
        <p:spPr>
          <a:xfrm>
            <a:off x="10327977" y="5526055"/>
            <a:ext cx="7227" cy="695978"/>
          </a:xfrm>
          <a:prstGeom prst="rect">
            <a:avLst/>
          </a:prstGeom>
          <a:solidFill>
            <a:srgbClr val="ECE6DE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15" name="Text 112"/>
          <p:cNvSpPr/>
          <p:nvPr/>
        </p:nvSpPr>
        <p:spPr>
          <a:xfrm>
            <a:off x="7350281" y="5673879"/>
            <a:ext cx="1806854" cy="176281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fontScale="92500" lnSpcReduction="20000"/>
          </a:bodyPr>
          <a:lstStyle/>
          <a:p>
            <a:pPr defTabSz="693847">
              <a:lnSpc>
                <a:spcPct val="120000"/>
              </a:lnSpc>
            </a:pPr>
            <a:r>
              <a:rPr lang="en-US" sz="967" b="1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Departement Zorg</a:t>
            </a:r>
            <a:endParaRPr lang="en-US" sz="967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16" name="Text 113"/>
          <p:cNvSpPr/>
          <p:nvPr/>
        </p:nvSpPr>
        <p:spPr>
          <a:xfrm>
            <a:off x="7350281" y="5842932"/>
            <a:ext cx="1806854" cy="260187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lnSpcReduction="10000"/>
          </a:bodyPr>
          <a:lstStyle/>
          <a:p>
            <a:pPr defTabSz="693847"/>
            <a:r>
              <a:rPr lang="en-US" sz="769" dirty="0">
                <a:solidFill>
                  <a:srgbClr val="7179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Regionale gezondheidsautoriteit in Vlaanderen</a:t>
            </a:r>
            <a:endParaRPr lang="en-US" sz="769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17" name="Text 114"/>
          <p:cNvSpPr/>
          <p:nvPr/>
        </p:nvSpPr>
        <p:spPr>
          <a:xfrm>
            <a:off x="9214954" y="5787258"/>
            <a:ext cx="1011838" cy="202368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lnSpcReduction="10000"/>
          </a:bodyPr>
          <a:lstStyle/>
          <a:p>
            <a:pPr defTabSz="693847"/>
            <a:r>
              <a:rPr lang="en-US" sz="1138" b="1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02 512 93 89</a:t>
            </a:r>
            <a:endParaRPr lang="en-US" sz="1138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18" name="Shape 115"/>
          <p:cNvSpPr/>
          <p:nvPr/>
        </p:nvSpPr>
        <p:spPr>
          <a:xfrm>
            <a:off x="7155141" y="6323217"/>
            <a:ext cx="3180063" cy="696091"/>
          </a:xfrm>
          <a:prstGeom prst="roundRect">
            <a:avLst>
              <a:gd name="adj" fmla="val 14536"/>
            </a:avLst>
          </a:prstGeom>
          <a:solidFill>
            <a:srgbClr val="FFFFFF"/>
          </a:solidFill>
          <a:ln/>
          <a:effectLst>
            <a:outerShdw blurRad="133350" dist="38100" dir="5400000" algn="bl" rotWithShape="0">
              <a:srgbClr val="2C3A56">
                <a:alpha val="4300"/>
              </a:srgbClr>
            </a:outerShdw>
          </a:effectLst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19" name="Shape 116"/>
          <p:cNvSpPr/>
          <p:nvPr/>
        </p:nvSpPr>
        <p:spPr>
          <a:xfrm>
            <a:off x="7155141" y="7012080"/>
            <a:ext cx="3180063" cy="7227"/>
          </a:xfrm>
          <a:prstGeom prst="rect">
            <a:avLst/>
          </a:prstGeom>
          <a:solidFill>
            <a:srgbClr val="ECE6DE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20" name="Shape 117"/>
          <p:cNvSpPr/>
          <p:nvPr/>
        </p:nvSpPr>
        <p:spPr>
          <a:xfrm>
            <a:off x="7155141" y="6323217"/>
            <a:ext cx="3180063" cy="7227"/>
          </a:xfrm>
          <a:prstGeom prst="rect">
            <a:avLst/>
          </a:prstGeom>
          <a:solidFill>
            <a:srgbClr val="ECE6DE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21" name="Shape 118"/>
          <p:cNvSpPr/>
          <p:nvPr/>
        </p:nvSpPr>
        <p:spPr>
          <a:xfrm>
            <a:off x="7155141" y="6323217"/>
            <a:ext cx="36137" cy="696091"/>
          </a:xfrm>
          <a:prstGeom prst="rect">
            <a:avLst/>
          </a:prstGeom>
          <a:solidFill>
            <a:srgbClr val="E6982F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22" name="Shape 119"/>
          <p:cNvSpPr/>
          <p:nvPr/>
        </p:nvSpPr>
        <p:spPr>
          <a:xfrm>
            <a:off x="10327977" y="6323217"/>
            <a:ext cx="7227" cy="696091"/>
          </a:xfrm>
          <a:prstGeom prst="rect">
            <a:avLst/>
          </a:prstGeom>
          <a:solidFill>
            <a:srgbClr val="ECE6DE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23" name="Text 120"/>
          <p:cNvSpPr/>
          <p:nvPr/>
        </p:nvSpPr>
        <p:spPr>
          <a:xfrm>
            <a:off x="7350281" y="6471040"/>
            <a:ext cx="1802788" cy="176281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fontScale="92500" lnSpcReduction="20000"/>
          </a:bodyPr>
          <a:lstStyle/>
          <a:p>
            <a:pPr defTabSz="693847">
              <a:lnSpc>
                <a:spcPct val="120000"/>
              </a:lnSpc>
            </a:pPr>
            <a:r>
              <a:rPr lang="en-US" sz="967" b="1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AVIQ</a:t>
            </a:r>
            <a:endParaRPr lang="en-US" sz="967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24" name="Text 121"/>
          <p:cNvSpPr/>
          <p:nvPr/>
        </p:nvSpPr>
        <p:spPr>
          <a:xfrm>
            <a:off x="7350281" y="6640094"/>
            <a:ext cx="1802788" cy="260187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lnSpcReduction="10000"/>
          </a:bodyPr>
          <a:lstStyle/>
          <a:p>
            <a:pPr defTabSz="693847"/>
            <a:r>
              <a:rPr lang="en-US" sz="769" dirty="0">
                <a:solidFill>
                  <a:srgbClr val="7179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Regionale gezondheidsautoriteit in Wallonië</a:t>
            </a:r>
            <a:endParaRPr lang="en-US" sz="769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25" name="Text 122"/>
          <p:cNvSpPr/>
          <p:nvPr/>
        </p:nvSpPr>
        <p:spPr>
          <a:xfrm>
            <a:off x="9210889" y="6584533"/>
            <a:ext cx="1015904" cy="202368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lnSpcReduction="10000"/>
          </a:bodyPr>
          <a:lstStyle/>
          <a:p>
            <a:pPr defTabSz="693847"/>
            <a:r>
              <a:rPr lang="en-US" sz="1138" b="1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071/33.77.77</a:t>
            </a:r>
            <a:endParaRPr lang="en-US" sz="1138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26" name="Shape 123"/>
          <p:cNvSpPr/>
          <p:nvPr/>
        </p:nvSpPr>
        <p:spPr>
          <a:xfrm>
            <a:off x="361371" y="7149401"/>
            <a:ext cx="9973833" cy="7227"/>
          </a:xfrm>
          <a:prstGeom prst="rect">
            <a:avLst/>
          </a:prstGeom>
          <a:solidFill>
            <a:srgbClr val="E7E1D9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28" name="Text 125"/>
          <p:cNvSpPr/>
          <p:nvPr/>
        </p:nvSpPr>
        <p:spPr>
          <a:xfrm>
            <a:off x="9910593" y="7236130"/>
            <a:ext cx="482430" cy="137321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fontScale="85000" lnSpcReduction="10000"/>
          </a:bodyPr>
          <a:lstStyle/>
          <a:p>
            <a:pPr defTabSz="693847"/>
            <a:r>
              <a:rPr lang="en-US" sz="712" dirty="0">
                <a:solidFill>
                  <a:srgbClr val="9AA1B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Pagina 2/3</a:t>
            </a:r>
            <a:endParaRPr lang="en-US" sz="712" dirty="0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FB7B854D-DD33-3008-C298-2C0AF7B905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135" y="392013"/>
            <a:ext cx="1362693" cy="428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6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" y="1487"/>
            <a:ext cx="10696575" cy="7559877"/>
          </a:xfrm>
          <a:prstGeom prst="rect">
            <a:avLst/>
          </a:prstGeom>
          <a:ln/>
          <a:effectLst>
            <a:outerShdw blurRad="762000" dist="285750" dir="5400000" algn="bl" rotWithShape="0">
              <a:srgbClr val="000000">
                <a:alpha val="45000"/>
              </a:srgbClr>
            </a:outerShdw>
          </a:effectLst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" name="Shape 3"/>
          <p:cNvSpPr/>
          <p:nvPr/>
        </p:nvSpPr>
        <p:spPr>
          <a:xfrm>
            <a:off x="1613294" y="362857"/>
            <a:ext cx="14455" cy="534829"/>
          </a:xfrm>
          <a:prstGeom prst="rect">
            <a:avLst/>
          </a:prstGeom>
          <a:solidFill>
            <a:srgbClr val="E7E1D9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" name="Shape 4"/>
          <p:cNvSpPr/>
          <p:nvPr/>
        </p:nvSpPr>
        <p:spPr>
          <a:xfrm>
            <a:off x="1830117" y="406222"/>
            <a:ext cx="448100" cy="448100"/>
          </a:xfrm>
          <a:prstGeom prst="roundRect">
            <a:avLst>
              <a:gd name="adj" fmla="val 24194"/>
            </a:avLst>
          </a:prstGeom>
          <a:solidFill>
            <a:srgbClr val="9277C4"/>
          </a:solidFill>
          <a:ln/>
          <a:effectLst>
            <a:outerShdw blurRad="171450" dist="76200" dir="5400000" algn="bl" rotWithShape="0">
              <a:srgbClr val="7E63B0">
                <a:alpha val="35000"/>
              </a:srgbClr>
            </a:outerShdw>
          </a:effectLst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" name="Text 5"/>
          <p:cNvSpPr/>
          <p:nvPr/>
        </p:nvSpPr>
        <p:spPr>
          <a:xfrm>
            <a:off x="1801207" y="406222"/>
            <a:ext cx="505919" cy="477009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ctr">
            <a:normAutofit/>
          </a:bodyPr>
          <a:lstStyle/>
          <a:p>
            <a:pPr algn="ctr" defTabSz="693847"/>
            <a:r>
              <a:rPr lang="en-US" sz="2049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3</a:t>
            </a:r>
            <a:endParaRPr lang="en-US" sz="2049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" name="Text 6"/>
          <p:cNvSpPr/>
          <p:nvPr/>
        </p:nvSpPr>
        <p:spPr>
          <a:xfrm>
            <a:off x="2466130" y="333948"/>
            <a:ext cx="7371540" cy="151776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lnSpcReduction="10000"/>
          </a:bodyPr>
          <a:lstStyle/>
          <a:p>
            <a:pPr defTabSz="693847"/>
            <a:r>
              <a:rPr lang="en-US" sz="797" b="1" kern="0" spc="127" dirty="0">
                <a:solidFill>
                  <a:srgbClr val="7E63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FASE 4 · OPVOLGING &amp; CONTACTEN</a:t>
            </a:r>
            <a:endParaRPr lang="en-US" sz="797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" name="Text 7"/>
          <p:cNvSpPr/>
          <p:nvPr/>
        </p:nvSpPr>
        <p:spPr>
          <a:xfrm>
            <a:off x="2466130" y="471269"/>
            <a:ext cx="7371540" cy="325234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lnSpcReduction="10000"/>
          </a:bodyPr>
          <a:lstStyle/>
          <a:p>
            <a:pPr defTabSz="693847"/>
            <a:r>
              <a:rPr lang="en-US" sz="1935" b="1" kern="0" spc="-29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Opsporing &amp; risiconiveaus van de contacten</a:t>
            </a:r>
            <a:endParaRPr lang="en-US" sz="1935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1" name="Text 8"/>
          <p:cNvSpPr/>
          <p:nvPr/>
        </p:nvSpPr>
        <p:spPr>
          <a:xfrm>
            <a:off x="2466130" y="789275"/>
            <a:ext cx="7371540" cy="166231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lnSpcReduction="10000"/>
          </a:bodyPr>
          <a:lstStyle/>
          <a:p>
            <a:pPr defTabSz="693847"/>
            <a:r>
              <a:rPr lang="en-US" sz="911" dirty="0">
                <a:solidFill>
                  <a:srgbClr val="7179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Incidenteel · laag · hoog risico — lijst op te stellen door Vivalis</a:t>
            </a:r>
            <a:endParaRPr lang="en-US" sz="91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2" name="Shape 9"/>
          <p:cNvSpPr/>
          <p:nvPr/>
        </p:nvSpPr>
        <p:spPr>
          <a:xfrm>
            <a:off x="9810878" y="420677"/>
            <a:ext cx="524326" cy="245732"/>
          </a:xfrm>
          <a:prstGeom prst="roundRect">
            <a:avLst>
              <a:gd name="adj" fmla="val 50000"/>
            </a:avLst>
          </a:prstGeom>
          <a:solidFill>
            <a:srgbClr val="2C3A56"/>
          </a:solidFill>
          <a:ln/>
        </p:spPr>
        <p:txBody>
          <a:bodyPr/>
          <a:lstStyle/>
          <a:p>
            <a:pPr defTabSz="693847"/>
            <a:endParaRPr lang="fr-BE" sz="1366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3" name="Text 10"/>
          <p:cNvSpPr/>
          <p:nvPr/>
        </p:nvSpPr>
        <p:spPr>
          <a:xfrm>
            <a:off x="9868697" y="471269"/>
            <a:ext cx="350868" cy="173458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lnSpcReduction="10000"/>
          </a:bodyPr>
          <a:lstStyle/>
          <a:p>
            <a:pPr algn="r" defTabSz="693847"/>
            <a:r>
              <a:rPr lang="en-US" sz="967" b="1" kern="0" spc="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/ 3</a:t>
            </a:r>
            <a:endParaRPr lang="en-US" sz="967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4" name="Text 11"/>
          <p:cNvSpPr/>
          <p:nvPr/>
        </p:nvSpPr>
        <p:spPr>
          <a:xfrm>
            <a:off x="9776096" y="717001"/>
            <a:ext cx="559108" cy="151776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lnSpcReduction="10000"/>
          </a:bodyPr>
          <a:lstStyle/>
          <a:p>
            <a:pPr algn="r" defTabSz="693847"/>
            <a:r>
              <a:rPr lang="en-US" sz="797" b="1" kern="0" spc="32" dirty="0" err="1">
                <a:solidFill>
                  <a:srgbClr val="7E63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juni 2026</a:t>
            </a:r>
            <a:endParaRPr lang="en-US" sz="797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5" name="Shape 12"/>
          <p:cNvSpPr/>
          <p:nvPr/>
        </p:nvSpPr>
        <p:spPr>
          <a:xfrm>
            <a:off x="361371" y="1056689"/>
            <a:ext cx="9973833" cy="28910"/>
          </a:xfrm>
          <a:prstGeom prst="roundRect">
            <a:avLst>
              <a:gd name="adj" fmla="val 50000"/>
            </a:avLst>
          </a:prstGeom>
          <a:solidFill>
            <a:srgbClr val="E0457B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6" name="Text 13"/>
          <p:cNvSpPr/>
          <p:nvPr/>
        </p:nvSpPr>
        <p:spPr>
          <a:xfrm>
            <a:off x="375825" y="1215693"/>
            <a:ext cx="10243271" cy="248329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fontScale="92500" lnSpcReduction="20000"/>
          </a:bodyPr>
          <a:lstStyle/>
          <a:p>
            <a:pPr defTabSz="693847">
              <a:lnSpc>
                <a:spcPct val="138000"/>
              </a:lnSpc>
            </a:pPr>
            <a:r>
              <a:rPr lang="en-US" sz="1252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Voor een </a:t>
            </a:r>
            <a:r>
              <a:rPr lang="en-US" sz="1252" b="1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waarschijnlijk of bevestigd geval</a:t>
            </a:r>
            <a:r>
              <a:rPr lang="en-US" sz="1252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zal Vivalis, met uw hulp, de volledige lijst van de contacten opstellen en </a:t>
            </a:r>
            <a:r>
              <a:rPr lang="en-US" sz="1252" b="1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hun risiconiveau beoordelen</a:t>
            </a:r>
            <a:r>
              <a:rPr lang="en-US" sz="1252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1252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7" name="Shape 14"/>
          <p:cNvSpPr/>
          <p:nvPr/>
        </p:nvSpPr>
        <p:spPr>
          <a:xfrm>
            <a:off x="361371" y="1608571"/>
            <a:ext cx="216822" cy="50592"/>
          </a:xfrm>
          <a:prstGeom prst="roundRect">
            <a:avLst>
              <a:gd name="adj" fmla="val 50000"/>
            </a:avLst>
          </a:prstGeom>
          <a:solidFill>
            <a:srgbClr val="E0457B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8" name="Text 15"/>
          <p:cNvSpPr/>
          <p:nvPr/>
        </p:nvSpPr>
        <p:spPr>
          <a:xfrm>
            <a:off x="657694" y="1525106"/>
            <a:ext cx="2847506" cy="24832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defTabSz="693847"/>
            <a:r>
              <a:rPr lang="en-US" sz="911" b="1" kern="0" spc="73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RISICONIVEAU VAN HET CONTACT</a:t>
            </a:r>
            <a:endParaRPr lang="en-US" sz="91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9" name="Shape 16"/>
          <p:cNvSpPr/>
          <p:nvPr/>
        </p:nvSpPr>
        <p:spPr>
          <a:xfrm>
            <a:off x="4105172" y="1608571"/>
            <a:ext cx="216822" cy="50592"/>
          </a:xfrm>
          <a:prstGeom prst="roundRect">
            <a:avLst>
              <a:gd name="adj" fmla="val 50000"/>
            </a:avLst>
          </a:prstGeom>
          <a:solidFill>
            <a:srgbClr val="E0457B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0" name="Text 17"/>
          <p:cNvSpPr/>
          <p:nvPr/>
        </p:nvSpPr>
        <p:spPr>
          <a:xfrm>
            <a:off x="4401496" y="1565206"/>
            <a:ext cx="5546702" cy="27464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defTabSz="693847"/>
            <a:r>
              <a:rPr lang="en-US" sz="911" b="1" kern="0" spc="73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MAATREGELEN PER NIVEAU — ZODRA HET GEVAL BEVESTIGD IS</a:t>
            </a:r>
            <a:endParaRPr lang="en-US" sz="91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1" name="Shape 18"/>
          <p:cNvSpPr/>
          <p:nvPr/>
        </p:nvSpPr>
        <p:spPr>
          <a:xfrm>
            <a:off x="361371" y="1803711"/>
            <a:ext cx="3469159" cy="1632492"/>
          </a:xfrm>
          <a:prstGeom prst="roundRect">
            <a:avLst>
              <a:gd name="adj" fmla="val 7084"/>
            </a:avLst>
          </a:prstGeom>
          <a:solidFill>
            <a:srgbClr val="FFFFFF"/>
          </a:solidFill>
          <a:ln/>
          <a:effectLst>
            <a:outerShdw blurRad="190500" dist="57150" dir="5400000" algn="bl" rotWithShape="0">
              <a:srgbClr val="2C3A56">
                <a:alpha val="5000"/>
              </a:srgbClr>
            </a:outerShdw>
          </a:effectLst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2" name="Shape 19"/>
          <p:cNvSpPr/>
          <p:nvPr/>
        </p:nvSpPr>
        <p:spPr>
          <a:xfrm>
            <a:off x="361371" y="3428976"/>
            <a:ext cx="3469159" cy="7227"/>
          </a:xfrm>
          <a:prstGeom prst="rect">
            <a:avLst/>
          </a:prstGeom>
          <a:solidFill>
            <a:srgbClr val="E9E4DC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3" name="Shape 20"/>
          <p:cNvSpPr/>
          <p:nvPr/>
        </p:nvSpPr>
        <p:spPr>
          <a:xfrm>
            <a:off x="361371" y="1803711"/>
            <a:ext cx="3469159" cy="7227"/>
          </a:xfrm>
          <a:prstGeom prst="rect">
            <a:avLst/>
          </a:prstGeom>
          <a:solidFill>
            <a:srgbClr val="E9E4DC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4" name="Shape 21"/>
          <p:cNvSpPr/>
          <p:nvPr/>
        </p:nvSpPr>
        <p:spPr>
          <a:xfrm>
            <a:off x="361371" y="1803711"/>
            <a:ext cx="50592" cy="1632492"/>
          </a:xfrm>
          <a:prstGeom prst="rect">
            <a:avLst/>
          </a:prstGeom>
          <a:solidFill>
            <a:srgbClr val="1F9E76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5" name="Shape 22"/>
          <p:cNvSpPr/>
          <p:nvPr/>
        </p:nvSpPr>
        <p:spPr>
          <a:xfrm>
            <a:off x="3823303" y="1803711"/>
            <a:ext cx="7227" cy="1632492"/>
          </a:xfrm>
          <a:prstGeom prst="rect">
            <a:avLst/>
          </a:prstGeom>
          <a:solidFill>
            <a:srgbClr val="E9E4DC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6" name="Shape 23"/>
          <p:cNvSpPr/>
          <p:nvPr/>
        </p:nvSpPr>
        <p:spPr>
          <a:xfrm>
            <a:off x="585420" y="2234871"/>
            <a:ext cx="846850" cy="187913"/>
          </a:xfrm>
          <a:prstGeom prst="roundRect">
            <a:avLst>
              <a:gd name="adj" fmla="val 50000"/>
            </a:avLst>
          </a:prstGeom>
          <a:solidFill>
            <a:srgbClr val="1F9E76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7" name="Text 24"/>
          <p:cNvSpPr/>
          <p:nvPr/>
        </p:nvSpPr>
        <p:spPr>
          <a:xfrm>
            <a:off x="679377" y="2271008"/>
            <a:ext cx="716756" cy="144548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fontScale="92500" lnSpcReduction="10000"/>
          </a:bodyPr>
          <a:lstStyle/>
          <a:p>
            <a:pPr defTabSz="693847"/>
            <a:r>
              <a:rPr lang="en-US" sz="740" b="1" kern="0" spc="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INCIDENTEEL</a:t>
            </a:r>
            <a:endParaRPr lang="en-US" sz="74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8" name="Text 25"/>
          <p:cNvSpPr/>
          <p:nvPr/>
        </p:nvSpPr>
        <p:spPr>
          <a:xfrm>
            <a:off x="1526227" y="2245712"/>
            <a:ext cx="1571212" cy="162617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fontScale="92500" lnSpcReduction="20000"/>
          </a:bodyPr>
          <a:lstStyle/>
          <a:p>
            <a:pPr defTabSz="693847"/>
            <a:r>
              <a:rPr lang="en-US" sz="1081" b="1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Zonder risico</a:t>
            </a:r>
            <a:endParaRPr lang="en-US" sz="108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9" name="Text 26"/>
          <p:cNvSpPr/>
          <p:nvPr/>
        </p:nvSpPr>
        <p:spPr>
          <a:xfrm>
            <a:off x="585420" y="2502286"/>
            <a:ext cx="3156357" cy="832733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Autofit/>
          </a:bodyPr>
          <a:lstStyle/>
          <a:p>
            <a:pPr defTabSz="693847">
              <a:lnSpc>
                <a:spcPct val="145000"/>
              </a:lnSpc>
            </a:pPr>
            <a:r>
              <a:rPr lang="en-US" sz="1000" dirty="0">
                <a:solidFill>
                  <a:srgbClr val="7179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Zelfde ruimte, zonder direct contact, afstand ≥ 1 m. </a:t>
            </a:r>
            <a:r>
              <a:rPr lang="en-US" sz="1000" b="1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Informeren over de symptomen </a:t>
            </a:r>
            <a:r>
              <a:rPr lang="en-US" sz="1000" dirty="0">
                <a:solidFill>
                  <a:srgbClr val="7179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; geen bijkomende maatregel.</a:t>
            </a:r>
            <a:endParaRPr lang="en-US" sz="10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0" name="Shape 27"/>
          <p:cNvSpPr/>
          <p:nvPr/>
        </p:nvSpPr>
        <p:spPr>
          <a:xfrm>
            <a:off x="361371" y="3595206"/>
            <a:ext cx="3469159" cy="1632605"/>
          </a:xfrm>
          <a:prstGeom prst="roundRect">
            <a:avLst>
              <a:gd name="adj" fmla="val 7083"/>
            </a:avLst>
          </a:prstGeom>
          <a:solidFill>
            <a:srgbClr val="FFFFFF"/>
          </a:solidFill>
          <a:ln/>
          <a:effectLst>
            <a:outerShdw blurRad="190500" dist="57150" dir="5400000" algn="bl" rotWithShape="0">
              <a:srgbClr val="2C3A56">
                <a:alpha val="5000"/>
              </a:srgbClr>
            </a:outerShdw>
          </a:effectLst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1" name="Shape 28"/>
          <p:cNvSpPr/>
          <p:nvPr/>
        </p:nvSpPr>
        <p:spPr>
          <a:xfrm>
            <a:off x="361371" y="5220585"/>
            <a:ext cx="3469159" cy="7227"/>
          </a:xfrm>
          <a:prstGeom prst="rect">
            <a:avLst/>
          </a:prstGeom>
          <a:solidFill>
            <a:srgbClr val="E9E4DC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2" name="Shape 29"/>
          <p:cNvSpPr/>
          <p:nvPr/>
        </p:nvSpPr>
        <p:spPr>
          <a:xfrm>
            <a:off x="361371" y="3595206"/>
            <a:ext cx="3469159" cy="7227"/>
          </a:xfrm>
          <a:prstGeom prst="rect">
            <a:avLst/>
          </a:prstGeom>
          <a:solidFill>
            <a:srgbClr val="E9E4DC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3" name="Shape 30"/>
          <p:cNvSpPr/>
          <p:nvPr/>
        </p:nvSpPr>
        <p:spPr>
          <a:xfrm>
            <a:off x="361371" y="3595206"/>
            <a:ext cx="50592" cy="1632605"/>
          </a:xfrm>
          <a:prstGeom prst="rect">
            <a:avLst/>
          </a:prstGeom>
          <a:solidFill>
            <a:srgbClr val="E6982F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4" name="Shape 31"/>
          <p:cNvSpPr/>
          <p:nvPr/>
        </p:nvSpPr>
        <p:spPr>
          <a:xfrm>
            <a:off x="3823303" y="3595206"/>
            <a:ext cx="7227" cy="1632605"/>
          </a:xfrm>
          <a:prstGeom prst="rect">
            <a:avLst/>
          </a:prstGeom>
          <a:solidFill>
            <a:srgbClr val="E9E4DC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5" name="Shape 32"/>
          <p:cNvSpPr/>
          <p:nvPr/>
        </p:nvSpPr>
        <p:spPr>
          <a:xfrm>
            <a:off x="585420" y="4026366"/>
            <a:ext cx="573563" cy="187913"/>
          </a:xfrm>
          <a:prstGeom prst="roundRect">
            <a:avLst>
              <a:gd name="adj" fmla="val 50000"/>
            </a:avLst>
          </a:prstGeom>
          <a:solidFill>
            <a:srgbClr val="E6982F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6" name="Text 33"/>
          <p:cNvSpPr/>
          <p:nvPr/>
        </p:nvSpPr>
        <p:spPr>
          <a:xfrm>
            <a:off x="679376" y="4062504"/>
            <a:ext cx="443470" cy="144548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lnSpcReduction="10000"/>
          </a:bodyPr>
          <a:lstStyle/>
          <a:p>
            <a:pPr defTabSz="693847"/>
            <a:r>
              <a:rPr lang="en-US" sz="740" b="1" kern="0" spc="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LAAG</a:t>
            </a:r>
            <a:endParaRPr lang="en-US" sz="74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7" name="Text 34"/>
          <p:cNvSpPr/>
          <p:nvPr/>
        </p:nvSpPr>
        <p:spPr>
          <a:xfrm>
            <a:off x="1252940" y="4037208"/>
            <a:ext cx="1549829" cy="195140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lnSpcReduction="10000"/>
          </a:bodyPr>
          <a:lstStyle/>
          <a:p>
            <a:pPr defTabSz="693847"/>
            <a:r>
              <a:rPr lang="en-US" sz="1081" b="1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Laagrisicocontact</a:t>
            </a:r>
            <a:endParaRPr lang="en-US" sz="108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8" name="Text 35"/>
          <p:cNvSpPr/>
          <p:nvPr/>
        </p:nvSpPr>
        <p:spPr>
          <a:xfrm>
            <a:off x="585421" y="4293781"/>
            <a:ext cx="3033494" cy="865371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/>
          </a:bodyPr>
          <a:lstStyle/>
          <a:p>
            <a:pPr defTabSz="693847">
              <a:lnSpc>
                <a:spcPct val="145000"/>
              </a:lnSpc>
            </a:pPr>
            <a:r>
              <a:rPr lang="en-US" sz="1000" dirty="0">
                <a:solidFill>
                  <a:srgbClr val="7179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Afstand &lt; 1 m zonder direct contact (patiënt / vloeistoffen / besmettelijk materiaal) — </a:t>
            </a:r>
            <a:r>
              <a:rPr lang="en-US" sz="1000" b="1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 </a:t>
            </a:r>
            <a:r>
              <a:rPr lang="en-US" sz="1000" dirty="0">
                <a:solidFill>
                  <a:srgbClr val="7179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personeel met volledige en correct gedragen PBM.</a:t>
            </a:r>
            <a:endParaRPr lang="en-US" sz="10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9" name="Shape 36"/>
          <p:cNvSpPr/>
          <p:nvPr/>
        </p:nvSpPr>
        <p:spPr>
          <a:xfrm>
            <a:off x="361371" y="5386815"/>
            <a:ext cx="3469159" cy="1632492"/>
          </a:xfrm>
          <a:prstGeom prst="roundRect">
            <a:avLst>
              <a:gd name="adj" fmla="val 7084"/>
            </a:avLst>
          </a:prstGeom>
          <a:solidFill>
            <a:srgbClr val="FFFFFF"/>
          </a:solidFill>
          <a:ln/>
          <a:effectLst>
            <a:outerShdw blurRad="190500" dist="57150" dir="5400000" algn="bl" rotWithShape="0">
              <a:srgbClr val="2C3A56">
                <a:alpha val="5000"/>
              </a:srgbClr>
            </a:outerShdw>
          </a:effectLst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0" name="Shape 37"/>
          <p:cNvSpPr/>
          <p:nvPr/>
        </p:nvSpPr>
        <p:spPr>
          <a:xfrm>
            <a:off x="361371" y="7012080"/>
            <a:ext cx="3469159" cy="7227"/>
          </a:xfrm>
          <a:prstGeom prst="rect">
            <a:avLst/>
          </a:prstGeom>
          <a:solidFill>
            <a:srgbClr val="E9E4DC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1" name="Shape 38"/>
          <p:cNvSpPr/>
          <p:nvPr/>
        </p:nvSpPr>
        <p:spPr>
          <a:xfrm>
            <a:off x="361371" y="5386816"/>
            <a:ext cx="3469159" cy="7227"/>
          </a:xfrm>
          <a:prstGeom prst="rect">
            <a:avLst/>
          </a:prstGeom>
          <a:solidFill>
            <a:srgbClr val="E9E4DC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2" name="Shape 39"/>
          <p:cNvSpPr/>
          <p:nvPr/>
        </p:nvSpPr>
        <p:spPr>
          <a:xfrm>
            <a:off x="361371" y="5386815"/>
            <a:ext cx="50592" cy="1632492"/>
          </a:xfrm>
          <a:prstGeom prst="rect">
            <a:avLst/>
          </a:prstGeom>
          <a:solidFill>
            <a:srgbClr val="E0457B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3" name="Shape 40"/>
          <p:cNvSpPr/>
          <p:nvPr/>
        </p:nvSpPr>
        <p:spPr>
          <a:xfrm>
            <a:off x="3823303" y="5386815"/>
            <a:ext cx="7227" cy="1632492"/>
          </a:xfrm>
          <a:prstGeom prst="rect">
            <a:avLst/>
          </a:prstGeom>
          <a:solidFill>
            <a:srgbClr val="E9E4DC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4" name="Shape 41"/>
          <p:cNvSpPr/>
          <p:nvPr/>
        </p:nvSpPr>
        <p:spPr>
          <a:xfrm>
            <a:off x="585420" y="5817975"/>
            <a:ext cx="487738" cy="187913"/>
          </a:xfrm>
          <a:prstGeom prst="roundRect">
            <a:avLst>
              <a:gd name="adj" fmla="val 50000"/>
            </a:avLst>
          </a:prstGeom>
          <a:solidFill>
            <a:srgbClr val="E0457B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5" name="Text 42"/>
          <p:cNvSpPr/>
          <p:nvPr/>
        </p:nvSpPr>
        <p:spPr>
          <a:xfrm>
            <a:off x="679377" y="5854112"/>
            <a:ext cx="357644" cy="144548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lnSpcReduction="10000"/>
          </a:bodyPr>
          <a:lstStyle/>
          <a:p>
            <a:pPr defTabSz="693847"/>
            <a:r>
              <a:rPr lang="en-US" sz="740" b="1" kern="0" spc="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HOOG</a:t>
            </a:r>
            <a:endParaRPr lang="en-US" sz="74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6" name="Text 43"/>
          <p:cNvSpPr/>
          <p:nvPr/>
        </p:nvSpPr>
        <p:spPr>
          <a:xfrm>
            <a:off x="1167115" y="5828817"/>
            <a:ext cx="1479136" cy="195140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lnSpcReduction="10000"/>
          </a:bodyPr>
          <a:lstStyle/>
          <a:p>
            <a:pPr defTabSz="693847"/>
            <a:r>
              <a:rPr lang="en-US" sz="1081" b="1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Hoogrisicocontact</a:t>
            </a:r>
            <a:endParaRPr lang="en-US" sz="108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7" name="Text 44"/>
          <p:cNvSpPr/>
          <p:nvPr/>
        </p:nvSpPr>
        <p:spPr>
          <a:xfrm>
            <a:off x="585420" y="6085390"/>
            <a:ext cx="3156357" cy="531667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Autofit/>
          </a:bodyPr>
          <a:lstStyle/>
          <a:p>
            <a:pPr defTabSz="693847">
              <a:lnSpc>
                <a:spcPct val="145000"/>
              </a:lnSpc>
            </a:pPr>
            <a:r>
              <a:rPr lang="en-US" sz="1000" dirty="0">
                <a:solidFill>
                  <a:srgbClr val="7179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 contact met symptomatische patiënt, biologische vloeistoffen of besmettelijk materiaal </a:t>
            </a:r>
            <a:r>
              <a:rPr lang="en-US" sz="1000" b="1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zonder volledige PBM </a:t>
            </a:r>
            <a:r>
              <a:rPr lang="en-US" sz="1000" dirty="0">
                <a:solidFill>
                  <a:srgbClr val="7179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zodra de patiënt besmettelijk is.</a:t>
            </a:r>
            <a:endParaRPr lang="en-US" sz="10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8" name="Shape 45"/>
          <p:cNvSpPr/>
          <p:nvPr/>
        </p:nvSpPr>
        <p:spPr>
          <a:xfrm>
            <a:off x="4105172" y="1803711"/>
            <a:ext cx="6230032" cy="5215597"/>
          </a:xfrm>
          <a:prstGeom prst="roundRect">
            <a:avLst>
              <a:gd name="adj" fmla="val 2217"/>
            </a:avLst>
          </a:prstGeom>
          <a:solidFill>
            <a:srgbClr val="FFFFFF"/>
          </a:solidFill>
          <a:ln w="9525">
            <a:solidFill>
              <a:srgbClr val="E9E4DC"/>
            </a:solidFill>
            <a:prstDash val="solid"/>
          </a:ln>
          <a:effectLst>
            <a:outerShdw blurRad="190500" dist="57150" dir="5400000" algn="bl" rotWithShape="0">
              <a:srgbClr val="2C3A56">
                <a:alpha val="5000"/>
              </a:srgbClr>
            </a:outerShdw>
          </a:effectLst>
        </p:spPr>
        <p:txBody>
          <a:bodyPr/>
          <a:lstStyle/>
          <a:p>
            <a:pPr defTabSz="693847"/>
            <a:endParaRPr lang="fr-BE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9" name="Shape 46"/>
          <p:cNvSpPr/>
          <p:nvPr/>
        </p:nvSpPr>
        <p:spPr>
          <a:xfrm>
            <a:off x="4112399" y="1810938"/>
            <a:ext cx="1535600" cy="318119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pPr defTabSz="693847"/>
            <a:endParaRPr lang="fr-BE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0" name="Shape 47"/>
          <p:cNvSpPr/>
          <p:nvPr/>
        </p:nvSpPr>
        <p:spPr>
          <a:xfrm>
            <a:off x="4112399" y="2114602"/>
            <a:ext cx="1535600" cy="14455"/>
          </a:xfrm>
          <a:prstGeom prst="rect">
            <a:avLst/>
          </a:prstGeom>
          <a:solidFill>
            <a:srgbClr val="EDE7DF"/>
          </a:solidFill>
          <a:ln/>
        </p:spPr>
        <p:txBody>
          <a:bodyPr/>
          <a:lstStyle/>
          <a:p>
            <a:pPr defTabSz="693847"/>
            <a:endParaRPr lang="fr-BE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1" name="Text 48"/>
          <p:cNvSpPr/>
          <p:nvPr/>
        </p:nvSpPr>
        <p:spPr>
          <a:xfrm>
            <a:off x="4271403" y="1897667"/>
            <a:ext cx="1275413" cy="159116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ctr">
            <a:noAutofit/>
          </a:bodyPr>
          <a:lstStyle/>
          <a:p>
            <a:pPr defTabSz="693847"/>
            <a:r>
              <a:rPr lang="en-US" sz="900" b="1" kern="0" spc="52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MAATREGEL</a:t>
            </a:r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2" name="Shape 49"/>
          <p:cNvSpPr/>
          <p:nvPr/>
        </p:nvSpPr>
        <p:spPr>
          <a:xfrm>
            <a:off x="5647999" y="1810938"/>
            <a:ext cx="2339989" cy="318119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pPr defTabSz="693847"/>
            <a:endParaRPr lang="fr-BE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3" name="Shape 50"/>
          <p:cNvSpPr/>
          <p:nvPr/>
        </p:nvSpPr>
        <p:spPr>
          <a:xfrm>
            <a:off x="5647999" y="2114602"/>
            <a:ext cx="2339989" cy="14455"/>
          </a:xfrm>
          <a:prstGeom prst="rect">
            <a:avLst/>
          </a:prstGeom>
          <a:solidFill>
            <a:srgbClr val="EDE7DF"/>
          </a:solidFill>
          <a:ln/>
        </p:spPr>
        <p:txBody>
          <a:bodyPr/>
          <a:lstStyle/>
          <a:p>
            <a:pPr defTabSz="693847"/>
            <a:endParaRPr lang="fr-BE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4" name="Text 51"/>
          <p:cNvSpPr/>
          <p:nvPr/>
        </p:nvSpPr>
        <p:spPr>
          <a:xfrm>
            <a:off x="5807002" y="1897667"/>
            <a:ext cx="2092182" cy="159116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ctr">
            <a:noAutofit/>
          </a:bodyPr>
          <a:lstStyle/>
          <a:p>
            <a:pPr defTabSz="693847"/>
            <a:r>
              <a:rPr lang="en-US" sz="900" b="1" kern="0" spc="52" dirty="0">
                <a:solidFill>
                  <a:srgbClr val="E6982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LAAG RISICO</a:t>
            </a:r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5" name="Shape 52"/>
          <p:cNvSpPr/>
          <p:nvPr/>
        </p:nvSpPr>
        <p:spPr>
          <a:xfrm>
            <a:off x="7987987" y="1810938"/>
            <a:ext cx="2339989" cy="318119"/>
          </a:xfrm>
          <a:prstGeom prst="rect">
            <a:avLst/>
          </a:prstGeom>
          <a:solidFill>
            <a:srgbClr val="FBEDF2"/>
          </a:solidFill>
          <a:ln/>
        </p:spPr>
        <p:txBody>
          <a:bodyPr/>
          <a:lstStyle/>
          <a:p>
            <a:pPr defTabSz="693847"/>
            <a:endParaRPr lang="fr-BE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6" name="Shape 53"/>
          <p:cNvSpPr/>
          <p:nvPr/>
        </p:nvSpPr>
        <p:spPr>
          <a:xfrm>
            <a:off x="7987987" y="2114602"/>
            <a:ext cx="2339989" cy="14455"/>
          </a:xfrm>
          <a:prstGeom prst="rect">
            <a:avLst/>
          </a:prstGeom>
          <a:solidFill>
            <a:srgbClr val="EDE7DF"/>
          </a:solidFill>
          <a:ln/>
        </p:spPr>
        <p:txBody>
          <a:bodyPr/>
          <a:lstStyle/>
          <a:p>
            <a:pPr defTabSz="693847"/>
            <a:endParaRPr lang="fr-BE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7" name="Text 54"/>
          <p:cNvSpPr/>
          <p:nvPr/>
        </p:nvSpPr>
        <p:spPr>
          <a:xfrm>
            <a:off x="8146991" y="1897667"/>
            <a:ext cx="2092182" cy="159116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ctr">
            <a:noAutofit/>
          </a:bodyPr>
          <a:lstStyle/>
          <a:p>
            <a:pPr defTabSz="693847"/>
            <a:r>
              <a:rPr lang="en-US" sz="900" b="1" kern="0" spc="52" dirty="0">
                <a:solidFill>
                  <a:srgbClr val="E0457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HOOG RISICO</a:t>
            </a:r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8" name="Shape 55"/>
          <p:cNvSpPr/>
          <p:nvPr/>
        </p:nvSpPr>
        <p:spPr>
          <a:xfrm>
            <a:off x="4112399" y="2819389"/>
            <a:ext cx="1535600" cy="7227"/>
          </a:xfrm>
          <a:prstGeom prst="rect">
            <a:avLst/>
          </a:prstGeom>
          <a:solidFill>
            <a:srgbClr val="EDE7DF"/>
          </a:solidFill>
          <a:ln/>
        </p:spPr>
        <p:txBody>
          <a:bodyPr/>
          <a:lstStyle/>
          <a:p>
            <a:pPr defTabSz="693847"/>
            <a:endParaRPr lang="fr-BE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9" name="Text 56"/>
          <p:cNvSpPr/>
          <p:nvPr/>
        </p:nvSpPr>
        <p:spPr>
          <a:xfrm>
            <a:off x="4271403" y="2194104"/>
            <a:ext cx="1275413" cy="589147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ctr">
            <a:normAutofit/>
          </a:bodyPr>
          <a:lstStyle/>
          <a:p>
            <a:pPr defTabSz="693847">
              <a:lnSpc>
                <a:spcPct val="128000"/>
              </a:lnSpc>
            </a:pPr>
            <a:r>
              <a:rPr lang="en-US" sz="900" b="1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Toezicht</a:t>
            </a:r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0" name="Shape 57"/>
          <p:cNvSpPr/>
          <p:nvPr/>
        </p:nvSpPr>
        <p:spPr>
          <a:xfrm>
            <a:off x="5647999" y="2819389"/>
            <a:ext cx="2339989" cy="7227"/>
          </a:xfrm>
          <a:prstGeom prst="rect">
            <a:avLst/>
          </a:prstGeom>
          <a:solidFill>
            <a:srgbClr val="EDE7DF"/>
          </a:solidFill>
          <a:ln/>
        </p:spPr>
        <p:txBody>
          <a:bodyPr/>
          <a:lstStyle/>
          <a:p>
            <a:pPr defTabSz="693847"/>
            <a:endParaRPr lang="fr-BE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1" name="Text 58"/>
          <p:cNvSpPr/>
          <p:nvPr/>
        </p:nvSpPr>
        <p:spPr>
          <a:xfrm>
            <a:off x="5807002" y="2194104"/>
            <a:ext cx="2092182" cy="589147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ctr">
            <a:normAutofit/>
          </a:bodyPr>
          <a:lstStyle/>
          <a:p>
            <a:pPr defTabSz="693847">
              <a:lnSpc>
                <a:spcPct val="128000"/>
              </a:lnSpc>
            </a:pPr>
            <a:r>
              <a:rPr lang="en-US" sz="900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T° 2×/d · Filovirus / arenavirus 21 d · Bunyavirus 14 d</a:t>
            </a:r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2" name="Shape 59"/>
          <p:cNvSpPr/>
          <p:nvPr/>
        </p:nvSpPr>
        <p:spPr>
          <a:xfrm>
            <a:off x="7987987" y="2129058"/>
            <a:ext cx="2339989" cy="697558"/>
          </a:xfrm>
          <a:prstGeom prst="rect">
            <a:avLst/>
          </a:prstGeom>
          <a:solidFill>
            <a:srgbClr val="FBEDF2"/>
          </a:solidFill>
          <a:ln/>
        </p:spPr>
        <p:txBody>
          <a:bodyPr/>
          <a:lstStyle/>
          <a:p>
            <a:pPr defTabSz="693847"/>
            <a:endParaRPr lang="fr-BE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3" name="Shape 60"/>
          <p:cNvSpPr/>
          <p:nvPr/>
        </p:nvSpPr>
        <p:spPr>
          <a:xfrm>
            <a:off x="7987987" y="2819389"/>
            <a:ext cx="2339989" cy="7227"/>
          </a:xfrm>
          <a:prstGeom prst="rect">
            <a:avLst/>
          </a:prstGeom>
          <a:solidFill>
            <a:srgbClr val="EDE7DF"/>
          </a:solidFill>
          <a:ln/>
        </p:spPr>
        <p:txBody>
          <a:bodyPr/>
          <a:lstStyle/>
          <a:p>
            <a:pPr defTabSz="693847"/>
            <a:endParaRPr lang="fr-BE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4" name="Text 61"/>
          <p:cNvSpPr/>
          <p:nvPr/>
        </p:nvSpPr>
        <p:spPr>
          <a:xfrm>
            <a:off x="8146991" y="2194104"/>
            <a:ext cx="2092182" cy="589147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ctr">
            <a:normAutofit/>
          </a:bodyPr>
          <a:lstStyle/>
          <a:p>
            <a:pPr defTabSz="693847">
              <a:lnSpc>
                <a:spcPct val="128000"/>
              </a:lnSpc>
            </a:pPr>
            <a:r>
              <a:rPr lang="en-US" sz="900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T° 2×/d · zelfde duur</a:t>
            </a:r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5" name="Shape 62"/>
          <p:cNvSpPr/>
          <p:nvPr/>
        </p:nvSpPr>
        <p:spPr>
          <a:xfrm>
            <a:off x="4112399" y="3516948"/>
            <a:ext cx="1535600" cy="7227"/>
          </a:xfrm>
          <a:prstGeom prst="rect">
            <a:avLst/>
          </a:prstGeom>
          <a:solidFill>
            <a:srgbClr val="EDE7DF"/>
          </a:solidFill>
          <a:ln/>
        </p:spPr>
        <p:txBody>
          <a:bodyPr/>
          <a:lstStyle/>
          <a:p>
            <a:pPr defTabSz="693847"/>
            <a:endParaRPr lang="fr-BE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6" name="Text 63"/>
          <p:cNvSpPr/>
          <p:nvPr/>
        </p:nvSpPr>
        <p:spPr>
          <a:xfrm>
            <a:off x="4271403" y="2891662"/>
            <a:ext cx="1275413" cy="589147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ctr">
            <a:normAutofit/>
          </a:bodyPr>
          <a:lstStyle/>
          <a:p>
            <a:pPr defTabSz="693847">
              <a:lnSpc>
                <a:spcPct val="128000"/>
              </a:lnSpc>
            </a:pPr>
            <a:r>
              <a:rPr lang="en-US" sz="900" b="1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Rapportering</a:t>
            </a:r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7" name="Shape 64"/>
          <p:cNvSpPr/>
          <p:nvPr/>
        </p:nvSpPr>
        <p:spPr>
          <a:xfrm>
            <a:off x="5647999" y="3516948"/>
            <a:ext cx="2339989" cy="7227"/>
          </a:xfrm>
          <a:prstGeom prst="rect">
            <a:avLst/>
          </a:prstGeom>
          <a:solidFill>
            <a:srgbClr val="EDE7DF"/>
          </a:solidFill>
          <a:ln/>
        </p:spPr>
        <p:txBody>
          <a:bodyPr/>
          <a:lstStyle/>
          <a:p>
            <a:pPr defTabSz="693847"/>
            <a:endParaRPr lang="fr-BE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8" name="Text 65"/>
          <p:cNvSpPr/>
          <p:nvPr/>
        </p:nvSpPr>
        <p:spPr>
          <a:xfrm>
            <a:off x="5807002" y="2891662"/>
            <a:ext cx="2092182" cy="589147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ctr">
            <a:normAutofit/>
          </a:bodyPr>
          <a:lstStyle/>
          <a:p>
            <a:pPr defTabSz="693847">
              <a:lnSpc>
                <a:spcPct val="128000"/>
              </a:lnSpc>
            </a:pPr>
            <a:r>
              <a:rPr lang="en-US" sz="900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Vivalis contacteren bij koorts / symptomen</a:t>
            </a:r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9" name="Shape 66"/>
          <p:cNvSpPr/>
          <p:nvPr/>
        </p:nvSpPr>
        <p:spPr>
          <a:xfrm>
            <a:off x="7987987" y="2826616"/>
            <a:ext cx="2339989" cy="697558"/>
          </a:xfrm>
          <a:prstGeom prst="rect">
            <a:avLst/>
          </a:prstGeom>
          <a:solidFill>
            <a:srgbClr val="FBEDF2"/>
          </a:solidFill>
          <a:ln/>
        </p:spPr>
        <p:txBody>
          <a:bodyPr/>
          <a:lstStyle/>
          <a:p>
            <a:pPr defTabSz="693847"/>
            <a:endParaRPr lang="fr-BE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0" name="Shape 67"/>
          <p:cNvSpPr/>
          <p:nvPr/>
        </p:nvSpPr>
        <p:spPr>
          <a:xfrm>
            <a:off x="7987987" y="3516948"/>
            <a:ext cx="2339989" cy="7227"/>
          </a:xfrm>
          <a:prstGeom prst="rect">
            <a:avLst/>
          </a:prstGeom>
          <a:solidFill>
            <a:srgbClr val="EDE7DF"/>
          </a:solidFill>
          <a:ln/>
        </p:spPr>
        <p:txBody>
          <a:bodyPr/>
          <a:lstStyle/>
          <a:p>
            <a:pPr defTabSz="693847"/>
            <a:endParaRPr lang="fr-BE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1" name="Text 68"/>
          <p:cNvSpPr/>
          <p:nvPr/>
        </p:nvSpPr>
        <p:spPr>
          <a:xfrm>
            <a:off x="8146991" y="2891662"/>
            <a:ext cx="2092182" cy="589147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ctr">
            <a:normAutofit/>
          </a:bodyPr>
          <a:lstStyle/>
          <a:p>
            <a:pPr defTabSz="693847">
              <a:lnSpc>
                <a:spcPct val="128000"/>
              </a:lnSpc>
            </a:pPr>
            <a:r>
              <a:rPr lang="en-US" sz="900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Dagelijkse actieve rapportering aan Vivalis</a:t>
            </a:r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2" name="Shape 69"/>
          <p:cNvSpPr/>
          <p:nvPr/>
        </p:nvSpPr>
        <p:spPr>
          <a:xfrm>
            <a:off x="4112399" y="4214506"/>
            <a:ext cx="1535600" cy="7227"/>
          </a:xfrm>
          <a:prstGeom prst="rect">
            <a:avLst/>
          </a:prstGeom>
          <a:solidFill>
            <a:srgbClr val="EDE7DF"/>
          </a:solidFill>
          <a:ln/>
        </p:spPr>
        <p:txBody>
          <a:bodyPr/>
          <a:lstStyle/>
          <a:p>
            <a:pPr defTabSz="693847"/>
            <a:endParaRPr lang="fr-BE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3" name="Text 70"/>
          <p:cNvSpPr/>
          <p:nvPr/>
        </p:nvSpPr>
        <p:spPr>
          <a:xfrm>
            <a:off x="4271403" y="3589221"/>
            <a:ext cx="1275413" cy="589147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ctr">
            <a:normAutofit/>
          </a:bodyPr>
          <a:lstStyle/>
          <a:p>
            <a:pPr defTabSz="693847">
              <a:lnSpc>
                <a:spcPct val="128000"/>
              </a:lnSpc>
            </a:pPr>
            <a:r>
              <a:rPr lang="en-US" sz="900" b="1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Quarantaine</a:t>
            </a:r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4" name="Shape 71"/>
          <p:cNvSpPr/>
          <p:nvPr/>
        </p:nvSpPr>
        <p:spPr>
          <a:xfrm>
            <a:off x="5647999" y="4214506"/>
            <a:ext cx="2339989" cy="7227"/>
          </a:xfrm>
          <a:prstGeom prst="rect">
            <a:avLst/>
          </a:prstGeom>
          <a:solidFill>
            <a:srgbClr val="EDE7DF"/>
          </a:solidFill>
          <a:ln/>
        </p:spPr>
        <p:txBody>
          <a:bodyPr/>
          <a:lstStyle/>
          <a:p>
            <a:pPr defTabSz="693847"/>
            <a:endParaRPr lang="fr-BE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5" name="Text 72"/>
          <p:cNvSpPr/>
          <p:nvPr/>
        </p:nvSpPr>
        <p:spPr>
          <a:xfrm>
            <a:off x="5807002" y="3589221"/>
            <a:ext cx="2092182" cy="589147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ctr">
            <a:normAutofit/>
          </a:bodyPr>
          <a:lstStyle/>
          <a:p>
            <a:pPr defTabSz="693847">
              <a:lnSpc>
                <a:spcPct val="128000"/>
              </a:lnSpc>
            </a:pPr>
            <a:r>
              <a:rPr lang="en-US" sz="900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Niet vereist</a:t>
            </a:r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6" name="Shape 73"/>
          <p:cNvSpPr/>
          <p:nvPr/>
        </p:nvSpPr>
        <p:spPr>
          <a:xfrm>
            <a:off x="7987987" y="3524175"/>
            <a:ext cx="2339989" cy="697558"/>
          </a:xfrm>
          <a:prstGeom prst="rect">
            <a:avLst/>
          </a:prstGeom>
          <a:solidFill>
            <a:srgbClr val="FBEDF2"/>
          </a:solidFill>
          <a:ln/>
        </p:spPr>
        <p:txBody>
          <a:bodyPr/>
          <a:lstStyle/>
          <a:p>
            <a:pPr defTabSz="693847"/>
            <a:endParaRPr lang="fr-BE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7" name="Shape 74"/>
          <p:cNvSpPr/>
          <p:nvPr/>
        </p:nvSpPr>
        <p:spPr>
          <a:xfrm>
            <a:off x="7987987" y="4214506"/>
            <a:ext cx="2339989" cy="7227"/>
          </a:xfrm>
          <a:prstGeom prst="rect">
            <a:avLst/>
          </a:prstGeom>
          <a:solidFill>
            <a:srgbClr val="EDE7DF"/>
          </a:solidFill>
          <a:ln/>
        </p:spPr>
        <p:txBody>
          <a:bodyPr/>
          <a:lstStyle/>
          <a:p>
            <a:pPr defTabSz="693847"/>
            <a:endParaRPr lang="fr-BE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8" name="Text 75"/>
          <p:cNvSpPr/>
          <p:nvPr/>
        </p:nvSpPr>
        <p:spPr>
          <a:xfrm>
            <a:off x="8146991" y="3589221"/>
            <a:ext cx="2092182" cy="589147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ctr">
            <a:normAutofit/>
          </a:bodyPr>
          <a:lstStyle/>
          <a:p>
            <a:pPr defTabSz="693847">
              <a:lnSpc>
                <a:spcPct val="128000"/>
              </a:lnSpc>
            </a:pPr>
            <a:r>
              <a:rPr lang="en-US" sz="900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Alleen slapen · geen persoonlijke voorwerpen delen</a:t>
            </a:r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9" name="Shape 76"/>
          <p:cNvSpPr/>
          <p:nvPr/>
        </p:nvSpPr>
        <p:spPr>
          <a:xfrm>
            <a:off x="4112399" y="4912177"/>
            <a:ext cx="1535600" cy="7227"/>
          </a:xfrm>
          <a:prstGeom prst="rect">
            <a:avLst/>
          </a:prstGeom>
          <a:solidFill>
            <a:srgbClr val="EDE7DF"/>
          </a:solidFill>
          <a:ln/>
        </p:spPr>
        <p:txBody>
          <a:bodyPr/>
          <a:lstStyle/>
          <a:p>
            <a:pPr defTabSz="693847"/>
            <a:endParaRPr lang="fr-BE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0" name="Text 77"/>
          <p:cNvSpPr/>
          <p:nvPr/>
        </p:nvSpPr>
        <p:spPr>
          <a:xfrm>
            <a:off x="4271403" y="4286780"/>
            <a:ext cx="1275413" cy="589260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ctr">
            <a:normAutofit/>
          </a:bodyPr>
          <a:lstStyle/>
          <a:p>
            <a:pPr defTabSz="693847">
              <a:lnSpc>
                <a:spcPct val="128000"/>
              </a:lnSpc>
            </a:pPr>
            <a:r>
              <a:rPr lang="en-US" sz="900" b="1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Werk</a:t>
            </a:r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1" name="Shape 78"/>
          <p:cNvSpPr/>
          <p:nvPr/>
        </p:nvSpPr>
        <p:spPr>
          <a:xfrm>
            <a:off x="5647999" y="4912177"/>
            <a:ext cx="2339989" cy="7227"/>
          </a:xfrm>
          <a:prstGeom prst="rect">
            <a:avLst/>
          </a:prstGeom>
          <a:solidFill>
            <a:srgbClr val="EDE7DF"/>
          </a:solidFill>
          <a:ln/>
        </p:spPr>
        <p:txBody>
          <a:bodyPr/>
          <a:lstStyle/>
          <a:p>
            <a:pPr defTabSz="693847"/>
            <a:endParaRPr lang="fr-BE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2" name="Text 79"/>
          <p:cNvSpPr/>
          <p:nvPr/>
        </p:nvSpPr>
        <p:spPr>
          <a:xfrm>
            <a:off x="5807002" y="4286780"/>
            <a:ext cx="2092182" cy="589260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ctr">
            <a:normAutofit/>
          </a:bodyPr>
          <a:lstStyle/>
          <a:p>
            <a:pPr defTabSz="693847">
              <a:lnSpc>
                <a:spcPct val="128000"/>
              </a:lnSpc>
            </a:pPr>
            <a:r>
              <a:rPr lang="en-US" sz="900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Normale activiteiten indien asymptomatisch</a:t>
            </a:r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3" name="Shape 80"/>
          <p:cNvSpPr/>
          <p:nvPr/>
        </p:nvSpPr>
        <p:spPr>
          <a:xfrm>
            <a:off x="7987987" y="4221733"/>
            <a:ext cx="2339989" cy="697671"/>
          </a:xfrm>
          <a:prstGeom prst="rect">
            <a:avLst/>
          </a:prstGeom>
          <a:solidFill>
            <a:srgbClr val="FBEDF2"/>
          </a:solidFill>
          <a:ln/>
        </p:spPr>
        <p:txBody>
          <a:bodyPr/>
          <a:lstStyle/>
          <a:p>
            <a:pPr defTabSz="693847"/>
            <a:endParaRPr lang="fr-BE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4" name="Shape 81"/>
          <p:cNvSpPr/>
          <p:nvPr/>
        </p:nvSpPr>
        <p:spPr>
          <a:xfrm>
            <a:off x="7987987" y="4912177"/>
            <a:ext cx="2339989" cy="7227"/>
          </a:xfrm>
          <a:prstGeom prst="rect">
            <a:avLst/>
          </a:prstGeom>
          <a:solidFill>
            <a:srgbClr val="EDE7DF"/>
          </a:solidFill>
          <a:ln/>
        </p:spPr>
        <p:txBody>
          <a:bodyPr/>
          <a:lstStyle/>
          <a:p>
            <a:pPr defTabSz="693847"/>
            <a:endParaRPr lang="fr-BE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5" name="Text 82"/>
          <p:cNvSpPr/>
          <p:nvPr/>
        </p:nvSpPr>
        <p:spPr>
          <a:xfrm>
            <a:off x="8146991" y="4286780"/>
            <a:ext cx="2092182" cy="589260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ctr">
            <a:normAutofit/>
          </a:bodyPr>
          <a:lstStyle/>
          <a:p>
            <a:pPr defTabSz="693847">
              <a:lnSpc>
                <a:spcPct val="128000"/>
              </a:lnSpc>
            </a:pPr>
            <a:r>
              <a:rPr lang="en-US" sz="900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Zorgverlener / contact kwetsbare personen (crèches): geen contact met patiënten tijdens het toezicht</a:t>
            </a:r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6" name="Shape 83"/>
          <p:cNvSpPr/>
          <p:nvPr/>
        </p:nvSpPr>
        <p:spPr>
          <a:xfrm>
            <a:off x="4112399" y="5609736"/>
            <a:ext cx="1535600" cy="7227"/>
          </a:xfrm>
          <a:prstGeom prst="rect">
            <a:avLst/>
          </a:prstGeom>
          <a:solidFill>
            <a:srgbClr val="EDE7DF"/>
          </a:solidFill>
          <a:ln/>
        </p:spPr>
        <p:txBody>
          <a:bodyPr/>
          <a:lstStyle/>
          <a:p>
            <a:pPr defTabSz="693847"/>
            <a:endParaRPr lang="fr-BE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7" name="Text 84"/>
          <p:cNvSpPr/>
          <p:nvPr/>
        </p:nvSpPr>
        <p:spPr>
          <a:xfrm>
            <a:off x="4271403" y="4984451"/>
            <a:ext cx="1275413" cy="589147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ctr">
            <a:normAutofit/>
          </a:bodyPr>
          <a:lstStyle/>
          <a:p>
            <a:pPr defTabSz="693847">
              <a:lnSpc>
                <a:spcPct val="128000"/>
              </a:lnSpc>
            </a:pPr>
            <a:r>
              <a:rPr lang="en-US" sz="900" b="1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Reizen</a:t>
            </a:r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8" name="Shape 85"/>
          <p:cNvSpPr/>
          <p:nvPr/>
        </p:nvSpPr>
        <p:spPr>
          <a:xfrm>
            <a:off x="5647999" y="5609736"/>
            <a:ext cx="2339989" cy="7227"/>
          </a:xfrm>
          <a:prstGeom prst="rect">
            <a:avLst/>
          </a:prstGeom>
          <a:solidFill>
            <a:srgbClr val="EDE7DF"/>
          </a:solidFill>
          <a:ln/>
        </p:spPr>
        <p:txBody>
          <a:bodyPr/>
          <a:lstStyle/>
          <a:p>
            <a:pPr defTabSz="693847"/>
            <a:endParaRPr lang="fr-BE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9" name="Text 86"/>
          <p:cNvSpPr/>
          <p:nvPr/>
        </p:nvSpPr>
        <p:spPr>
          <a:xfrm>
            <a:off x="5807002" y="4984451"/>
            <a:ext cx="2092182" cy="589147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ctr">
            <a:normAutofit/>
          </a:bodyPr>
          <a:lstStyle/>
          <a:p>
            <a:pPr defTabSz="693847">
              <a:lnSpc>
                <a:spcPct val="128000"/>
              </a:lnSpc>
            </a:pPr>
            <a:r>
              <a:rPr lang="en-US" sz="900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Blijven ≤ 2 u van een ziekenhuis</a:t>
            </a:r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0" name="Shape 87"/>
          <p:cNvSpPr/>
          <p:nvPr/>
        </p:nvSpPr>
        <p:spPr>
          <a:xfrm>
            <a:off x="7987987" y="4919405"/>
            <a:ext cx="2339989" cy="697558"/>
          </a:xfrm>
          <a:prstGeom prst="rect">
            <a:avLst/>
          </a:prstGeom>
          <a:solidFill>
            <a:srgbClr val="FBEDF2"/>
          </a:solidFill>
          <a:ln/>
        </p:spPr>
        <p:txBody>
          <a:bodyPr/>
          <a:lstStyle/>
          <a:p>
            <a:pPr defTabSz="693847"/>
            <a:endParaRPr lang="fr-BE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1" name="Shape 88"/>
          <p:cNvSpPr/>
          <p:nvPr/>
        </p:nvSpPr>
        <p:spPr>
          <a:xfrm>
            <a:off x="7987987" y="5609736"/>
            <a:ext cx="2339989" cy="7227"/>
          </a:xfrm>
          <a:prstGeom prst="rect">
            <a:avLst/>
          </a:prstGeom>
          <a:solidFill>
            <a:srgbClr val="EDE7DF"/>
          </a:solidFill>
          <a:ln/>
        </p:spPr>
        <p:txBody>
          <a:bodyPr/>
          <a:lstStyle/>
          <a:p>
            <a:pPr defTabSz="693847"/>
            <a:endParaRPr lang="fr-BE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2" name="Text 89"/>
          <p:cNvSpPr/>
          <p:nvPr/>
        </p:nvSpPr>
        <p:spPr>
          <a:xfrm>
            <a:off x="8146991" y="4984451"/>
            <a:ext cx="2092182" cy="589147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ctr">
            <a:normAutofit/>
          </a:bodyPr>
          <a:lstStyle/>
          <a:p>
            <a:pPr defTabSz="693847">
              <a:lnSpc>
                <a:spcPct val="128000"/>
              </a:lnSpc>
            </a:pPr>
            <a:r>
              <a:rPr lang="en-US" sz="900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Reizen verboden · verblijfplaats meedelen</a:t>
            </a:r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3" name="Shape 90"/>
          <p:cNvSpPr/>
          <p:nvPr/>
        </p:nvSpPr>
        <p:spPr>
          <a:xfrm>
            <a:off x="4112399" y="6307295"/>
            <a:ext cx="1535600" cy="7227"/>
          </a:xfrm>
          <a:prstGeom prst="rect">
            <a:avLst/>
          </a:prstGeom>
          <a:solidFill>
            <a:srgbClr val="EDE7DF"/>
          </a:solidFill>
          <a:ln/>
        </p:spPr>
        <p:txBody>
          <a:bodyPr/>
          <a:lstStyle/>
          <a:p>
            <a:pPr defTabSz="693847"/>
            <a:endParaRPr lang="fr-BE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4" name="Text 91"/>
          <p:cNvSpPr/>
          <p:nvPr/>
        </p:nvSpPr>
        <p:spPr>
          <a:xfrm>
            <a:off x="4271403" y="5682009"/>
            <a:ext cx="1275413" cy="589147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ctr">
            <a:normAutofit/>
          </a:bodyPr>
          <a:lstStyle/>
          <a:p>
            <a:pPr defTabSz="693847">
              <a:lnSpc>
                <a:spcPct val="128000"/>
              </a:lnSpc>
            </a:pPr>
            <a:r>
              <a:rPr lang="en-US" sz="900" b="1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Bloeddonatie</a:t>
            </a:r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5" name="Shape 92"/>
          <p:cNvSpPr/>
          <p:nvPr/>
        </p:nvSpPr>
        <p:spPr>
          <a:xfrm>
            <a:off x="5647999" y="6307295"/>
            <a:ext cx="2339989" cy="7227"/>
          </a:xfrm>
          <a:prstGeom prst="rect">
            <a:avLst/>
          </a:prstGeom>
          <a:solidFill>
            <a:srgbClr val="EDE7DF"/>
          </a:solidFill>
          <a:ln/>
        </p:spPr>
        <p:txBody>
          <a:bodyPr/>
          <a:lstStyle/>
          <a:p>
            <a:pPr defTabSz="693847"/>
            <a:endParaRPr lang="fr-BE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6" name="Text 93"/>
          <p:cNvSpPr/>
          <p:nvPr/>
        </p:nvSpPr>
        <p:spPr>
          <a:xfrm>
            <a:off x="5807002" y="5682009"/>
            <a:ext cx="2092182" cy="589147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ctr">
            <a:normAutofit/>
          </a:bodyPr>
          <a:lstStyle/>
          <a:p>
            <a:pPr defTabSz="693847">
              <a:lnSpc>
                <a:spcPct val="128000"/>
              </a:lnSpc>
            </a:pPr>
            <a:r>
              <a:rPr lang="en-US" sz="900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Verboden 2 maanden na blootstelling</a:t>
            </a:r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7" name="Shape 94"/>
          <p:cNvSpPr/>
          <p:nvPr/>
        </p:nvSpPr>
        <p:spPr>
          <a:xfrm>
            <a:off x="7987987" y="5616963"/>
            <a:ext cx="2339989" cy="697558"/>
          </a:xfrm>
          <a:prstGeom prst="rect">
            <a:avLst/>
          </a:prstGeom>
          <a:solidFill>
            <a:srgbClr val="FBEDF2"/>
          </a:solidFill>
          <a:ln/>
        </p:spPr>
        <p:txBody>
          <a:bodyPr/>
          <a:lstStyle/>
          <a:p>
            <a:pPr defTabSz="693847"/>
            <a:endParaRPr lang="fr-BE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8" name="Shape 95"/>
          <p:cNvSpPr/>
          <p:nvPr/>
        </p:nvSpPr>
        <p:spPr>
          <a:xfrm>
            <a:off x="7987987" y="6307295"/>
            <a:ext cx="2339989" cy="7227"/>
          </a:xfrm>
          <a:prstGeom prst="rect">
            <a:avLst/>
          </a:prstGeom>
          <a:solidFill>
            <a:srgbClr val="EDE7DF"/>
          </a:solidFill>
          <a:ln/>
        </p:spPr>
        <p:txBody>
          <a:bodyPr/>
          <a:lstStyle/>
          <a:p>
            <a:pPr defTabSz="693847"/>
            <a:endParaRPr lang="fr-BE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9" name="Text 96"/>
          <p:cNvSpPr/>
          <p:nvPr/>
        </p:nvSpPr>
        <p:spPr>
          <a:xfrm>
            <a:off x="8146991" y="5682009"/>
            <a:ext cx="2092182" cy="589147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ctr">
            <a:normAutofit/>
          </a:bodyPr>
          <a:lstStyle/>
          <a:p>
            <a:pPr defTabSz="693847">
              <a:lnSpc>
                <a:spcPct val="128000"/>
              </a:lnSpc>
            </a:pPr>
            <a:r>
              <a:rPr lang="en-US" sz="900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Verboden 2 maanden na blootstelling</a:t>
            </a:r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0" name="Text 97"/>
          <p:cNvSpPr/>
          <p:nvPr/>
        </p:nvSpPr>
        <p:spPr>
          <a:xfrm>
            <a:off x="4271403" y="6379569"/>
            <a:ext cx="1275413" cy="596374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ctr">
            <a:normAutofit/>
          </a:bodyPr>
          <a:lstStyle/>
          <a:p>
            <a:pPr defTabSz="693847">
              <a:lnSpc>
                <a:spcPct val="128000"/>
              </a:lnSpc>
            </a:pPr>
            <a:r>
              <a:rPr lang="en-US" sz="900" b="1" dirty="0">
                <a:solidFill>
                  <a:srgbClr val="2C3A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Seksuele contacten</a:t>
            </a:r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1" name="Text 98"/>
          <p:cNvSpPr/>
          <p:nvPr/>
        </p:nvSpPr>
        <p:spPr>
          <a:xfrm>
            <a:off x="5807002" y="6379569"/>
            <a:ext cx="2092182" cy="596374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ctr">
            <a:normAutofit/>
          </a:bodyPr>
          <a:lstStyle/>
          <a:p>
            <a:pPr defTabSz="693847">
              <a:lnSpc>
                <a:spcPct val="128000"/>
              </a:lnSpc>
            </a:pPr>
            <a:r>
              <a:rPr lang="en-US" sz="900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Geen beperking indien asymptomatisch</a:t>
            </a:r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2" name="Shape 99"/>
          <p:cNvSpPr/>
          <p:nvPr/>
        </p:nvSpPr>
        <p:spPr>
          <a:xfrm>
            <a:off x="7987987" y="6314522"/>
            <a:ext cx="2339989" cy="697558"/>
          </a:xfrm>
          <a:prstGeom prst="rect">
            <a:avLst/>
          </a:prstGeom>
          <a:solidFill>
            <a:srgbClr val="FBEDF2"/>
          </a:solidFill>
          <a:ln/>
        </p:spPr>
        <p:txBody>
          <a:bodyPr/>
          <a:lstStyle/>
          <a:p>
            <a:pPr defTabSz="693847"/>
            <a:endParaRPr lang="fr-BE" sz="90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3" name="Text 100"/>
          <p:cNvSpPr/>
          <p:nvPr/>
        </p:nvSpPr>
        <p:spPr>
          <a:xfrm>
            <a:off x="8146991" y="6379569"/>
            <a:ext cx="2092182" cy="596374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ctr">
            <a:normAutofit/>
          </a:bodyPr>
          <a:lstStyle/>
          <a:p>
            <a:pPr defTabSz="693847">
              <a:lnSpc>
                <a:spcPct val="128000"/>
              </a:lnSpc>
            </a:pPr>
            <a:r>
              <a:rPr lang="en-US" sz="900" dirty="0">
                <a:solidFill>
                  <a:srgbClr val="3640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Verboden tijdens het toezicht · beschermd 6 maanden na genezing</a:t>
            </a:r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4" name="Shape 101"/>
          <p:cNvSpPr/>
          <p:nvPr/>
        </p:nvSpPr>
        <p:spPr>
          <a:xfrm>
            <a:off x="361371" y="7149401"/>
            <a:ext cx="9973833" cy="7227"/>
          </a:xfrm>
          <a:prstGeom prst="rect">
            <a:avLst/>
          </a:prstGeom>
          <a:solidFill>
            <a:srgbClr val="E7E1D9"/>
          </a:solidFill>
          <a:ln/>
        </p:spPr>
        <p:txBody>
          <a:bodyPr/>
          <a:lstStyle/>
          <a:p>
            <a:pPr defTabSz="693847"/>
            <a:endParaRPr lang="fr-BE" sz="1366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6" name="Text 103"/>
          <p:cNvSpPr/>
          <p:nvPr/>
        </p:nvSpPr>
        <p:spPr>
          <a:xfrm>
            <a:off x="9948198" y="7236130"/>
            <a:ext cx="444825" cy="137321"/>
          </a:xfrm>
          <a:prstGeom prst="rect">
            <a:avLst/>
          </a:prstGeom>
          <a:noFill/>
          <a:ln/>
        </p:spPr>
        <p:txBody>
          <a:bodyPr wrap="square" lIns="19273" tIns="19273" rIns="19273" bIns="19273" rtlCol="0" anchor="t">
            <a:normAutofit fontScale="85000" lnSpcReduction="10000"/>
          </a:bodyPr>
          <a:lstStyle/>
          <a:p>
            <a:pPr defTabSz="693847"/>
            <a:r>
              <a:rPr lang="en-US" sz="712" dirty="0">
                <a:solidFill>
                  <a:srgbClr val="9AA1B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Pagina 3/3</a:t>
            </a:r>
            <a:endParaRPr lang="en-US" sz="712" dirty="0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105" name="Image 104">
            <a:extLst>
              <a:ext uri="{FF2B5EF4-FFF2-40B4-BE49-F238E27FC236}">
                <a16:creationId xmlns:a16="http://schemas.microsoft.com/office/drawing/2014/main" id="{1F8931E3-44BE-75C4-ED62-F93A4223BF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266" y="435923"/>
            <a:ext cx="1359526" cy="43285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05D646A63BFA44CBDAC7560A1E9AC3B" ma:contentTypeVersion="15" ma:contentTypeDescription="Create a new document." ma:contentTypeScope="" ma:versionID="551e00c3808a72432c6cd6e11f30605b">
  <xsd:schema xmlns:xsd="http://www.w3.org/2001/XMLSchema" xmlns:xs="http://www.w3.org/2001/XMLSchema" xmlns:p="http://schemas.microsoft.com/office/2006/metadata/properties" xmlns:ns2="a6f151e0-d202-477e-ac0b-d1eb239749db" xmlns:ns3="4647f6c4-417c-4a50-b9ff-0dcd25fb8e0d" targetNamespace="http://schemas.microsoft.com/office/2006/metadata/properties" ma:root="true" ma:fieldsID="e984701f610193c98507e9e654300fcd" ns2:_="" ns3:_="">
    <xsd:import namespace="a6f151e0-d202-477e-ac0b-d1eb239749db"/>
    <xsd:import namespace="4647f6c4-417c-4a50-b9ff-0dcd25fb8e0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f151e0-d202-477e-ac0b-d1eb239749d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b18090a2-00d5-4892-8da6-04c7b406836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47f6c4-417c-4a50-b9ff-0dcd25fb8e0d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219db4be-7013-463d-9f22-c7e793647613}" ma:internalName="TaxCatchAll" ma:showField="CatchAllData" ma:web="4647f6c4-417c-4a50-b9ff-0dcd25fb8e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647f6c4-417c-4a50-b9ff-0dcd25fb8e0d" xsi:nil="true"/>
    <lcf76f155ced4ddcb4097134ff3c332f xmlns="a6f151e0-d202-477e-ac0b-d1eb239749d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724C0C8-7408-4EED-8958-91F4D1429C79}">
  <ds:schemaRefs>
    <ds:schemaRef ds:uri="4647f6c4-417c-4a50-b9ff-0dcd25fb8e0d"/>
    <ds:schemaRef ds:uri="a6f151e0-d202-477e-ac0b-d1eb239749d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21BF8420-D4EF-4C81-ACAC-B010F662A16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AB447A6-9430-45E8-8334-045D2BE3CB48}">
  <ds:schemaRefs>
    <ds:schemaRef ds:uri="http://purl.org/dc/terms/"/>
    <ds:schemaRef ds:uri="a6f151e0-d202-477e-ac0b-d1eb239749db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4647f6c4-417c-4a50-b9ff-0dcd25fb8e0d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1385</TotalTime>
  <Words>944</Words>
  <Application>Microsoft Office PowerPoint</Application>
  <PresentationFormat>Personnalisé</PresentationFormat>
  <Paragraphs>159</Paragraphs>
  <Slides>3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Aptos</vt:lpstr>
      <vt:lpstr>Arial</vt:lpstr>
      <vt:lpstr>Calibri</vt:lpstr>
      <vt:lpstr>Helvetica</vt:lpstr>
      <vt:lpstr>Office Theme</vt:lpstr>
      <vt:lpstr>Présentation PowerPoint</vt:lpstr>
      <vt:lpstr>Présentation PowerPoint</vt:lpstr>
      <vt:lpstr>Présentation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Florence Rolin</cp:lastModifiedBy>
  <cp:revision>4</cp:revision>
  <dcterms:created xsi:type="dcterms:W3CDTF">2026-06-01T12:55:55Z</dcterms:created>
  <dcterms:modified xsi:type="dcterms:W3CDTF">2026-06-10T08:31:16Z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0x010100505D646A63BFA44CBDAC7560A1E9AC3B</vt:lpwstr>
  </property>
  <property fmtid="{D5CDD505-2E9C-101B-9397-08002B2CF9AE}" pid="3" name="MediaServiceImageTags">
    <vt:lpwstr/>
  </property>
</Properties>
</file>