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"/>
  </p:notesMasterIdLst>
  <p:sldIdLst>
    <p:sldId id="256" r:id="rId5"/>
    <p:sldId id="260" r:id="rId6"/>
    <p:sldId id="261" r:id="rId7"/>
  </p:sldIdLst>
  <p:sldSz cx="10696575" cy="7562850"/>
  <p:notesSz cx="7562850" cy="106965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5" d="100"/>
          <a:sy n="75" d="100"/>
        </p:scale>
        <p:origin x="130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rence Rolin" userId="5aae180a-85e3-46e5-8a60-2efb6b613890" providerId="ADAL" clId="{58B2B60A-26AF-493A-90A1-53C4ACEECB3B}"/>
    <pc:docChg chg="modSld">
      <pc:chgData name="Florence Rolin" userId="5aae180a-85e3-46e5-8a60-2efb6b613890" providerId="ADAL" clId="{58B2B60A-26AF-493A-90A1-53C4ACEECB3B}" dt="2026-07-14T13:21:14.104" v="31" actId="20577"/>
      <pc:docMkLst>
        <pc:docMk/>
      </pc:docMkLst>
      <pc:sldChg chg="modSp mod">
        <pc:chgData name="Florence Rolin" userId="5aae180a-85e3-46e5-8a60-2efb6b613890" providerId="ADAL" clId="{58B2B60A-26AF-493A-90A1-53C4ACEECB3B}" dt="2026-07-14T13:21:14.104" v="31" actId="20577"/>
        <pc:sldMkLst>
          <pc:docMk/>
          <pc:sldMk cId="0" sldId="256"/>
        </pc:sldMkLst>
        <pc:spChg chg="mod">
          <ac:chgData name="Florence Rolin" userId="5aae180a-85e3-46e5-8a60-2efb6b613890" providerId="ADAL" clId="{58B2B60A-26AF-493A-90A1-53C4ACEECB3B}" dt="2026-07-14T13:21:14.104" v="31" actId="20577"/>
          <ac:spMkLst>
            <pc:docMk/>
            <pc:sldMk cId="0" sldId="256"/>
            <ac:spMk id="135" creationId="{EC214F5F-37A3-7046-1F8D-0BBBD0A26D23}"/>
          </ac:spMkLst>
        </pc:spChg>
      </pc:sldChg>
    </pc:docChg>
  </pc:docChgLst>
  <pc:docChgLst>
    <pc:chgData name="Florence Rolin" userId="5aae180a-85e3-46e5-8a60-2efb6b613890" providerId="ADAL" clId="{C1639F8A-3767-4652-8140-B48BB93B0AD9}"/>
    <pc:docChg chg="custSel modSld">
      <pc:chgData name="Florence Rolin" userId="5aae180a-85e3-46e5-8a60-2efb6b613890" providerId="ADAL" clId="{C1639F8A-3767-4652-8140-B48BB93B0AD9}" dt="2026-06-08T11:41:49.556" v="88" actId="1076"/>
      <pc:docMkLst>
        <pc:docMk/>
      </pc:docMkLst>
      <pc:sldChg chg="delSp modSp mod">
        <pc:chgData name="Florence Rolin" userId="5aae180a-85e3-46e5-8a60-2efb6b613890" providerId="ADAL" clId="{C1639F8A-3767-4652-8140-B48BB93B0AD9}" dt="2026-06-08T11:41:49.556" v="88" actId="1076"/>
        <pc:sldMkLst>
          <pc:docMk/>
          <pc:sldMk cId="0" sldId="256"/>
        </pc:sldMkLst>
        <pc:spChg chg="mod">
          <ac:chgData name="Florence Rolin" userId="5aae180a-85e3-46e5-8a60-2efb6b613890" providerId="ADAL" clId="{C1639F8A-3767-4652-8140-B48BB93B0AD9}" dt="2026-06-05T08:19:00.196" v="63" actId="114"/>
          <ac:spMkLst>
            <pc:docMk/>
            <pc:sldMk cId="0" sldId="256"/>
            <ac:spMk id="9" creationId="{00000000-0000-0000-0000-000000000000}"/>
          </ac:spMkLst>
        </pc:spChg>
        <pc:spChg chg="mod">
          <ac:chgData name="Florence Rolin" userId="5aae180a-85e3-46e5-8a60-2efb6b613890" providerId="ADAL" clId="{C1639F8A-3767-4652-8140-B48BB93B0AD9}" dt="2026-06-05T08:22:15.583" v="83" actId="1076"/>
          <ac:spMkLst>
            <pc:docMk/>
            <pc:sldMk cId="0" sldId="256"/>
            <ac:spMk id="23" creationId="{00000000-0000-0000-0000-000000000000}"/>
          </ac:spMkLst>
        </pc:spChg>
        <pc:spChg chg="mod">
          <ac:chgData name="Florence Rolin" userId="5aae180a-85e3-46e5-8a60-2efb6b613890" providerId="ADAL" clId="{C1639F8A-3767-4652-8140-B48BB93B0AD9}" dt="2026-06-08T11:41:49.556" v="88" actId="1076"/>
          <ac:spMkLst>
            <pc:docMk/>
            <pc:sldMk cId="0" sldId="256"/>
            <ac:spMk id="61" creationId="{00000000-0000-0000-0000-000000000000}"/>
          </ac:spMkLst>
        </pc:spChg>
        <pc:spChg chg="del">
          <ac:chgData name="Florence Rolin" userId="5aae180a-85e3-46e5-8a60-2efb6b613890" providerId="ADAL" clId="{C1639F8A-3767-4652-8140-B48BB93B0AD9}" dt="2026-06-07T09:41:00.264" v="86" actId="478"/>
          <ac:spMkLst>
            <pc:docMk/>
            <pc:sldMk cId="0" sldId="256"/>
            <ac:spMk id="100" creationId="{00000000-0000-0000-0000-000000000000}"/>
          </ac:spMkLst>
        </pc:spChg>
        <pc:spChg chg="mod">
          <ac:chgData name="Florence Rolin" userId="5aae180a-85e3-46e5-8a60-2efb6b613890" providerId="ADAL" clId="{C1639F8A-3767-4652-8140-B48BB93B0AD9}" dt="2026-06-07T09:40:52.333" v="85" actId="27636"/>
          <ac:spMkLst>
            <pc:docMk/>
            <pc:sldMk cId="0" sldId="256"/>
            <ac:spMk id="192" creationId="{B163FA0D-C128-084F-5BAE-E374E3E35521}"/>
          </ac:spMkLst>
        </pc:spChg>
      </pc:sldChg>
      <pc:sldChg chg="addSp delSp modSp mod">
        <pc:chgData name="Florence Rolin" userId="5aae180a-85e3-46e5-8a60-2efb6b613890" providerId="ADAL" clId="{C1639F8A-3767-4652-8140-B48BB93B0AD9}" dt="2026-06-05T08:20:37.817" v="76" actId="1076"/>
        <pc:sldMkLst>
          <pc:docMk/>
          <pc:sldMk cId="0" sldId="260"/>
        </pc:sldMkLst>
        <pc:spChg chg="del">
          <ac:chgData name="Florence Rolin" userId="5aae180a-85e3-46e5-8a60-2efb6b613890" providerId="ADAL" clId="{C1639F8A-3767-4652-8140-B48BB93B0AD9}" dt="2026-06-05T08:20:16.198" v="65" actId="478"/>
          <ac:spMkLst>
            <pc:docMk/>
            <pc:sldMk cId="0" sldId="260"/>
            <ac:spMk id="4" creationId="{00000000-0000-0000-0000-000000000000}"/>
          </ac:spMkLst>
        </pc:spChg>
        <pc:spChg chg="del">
          <ac:chgData name="Florence Rolin" userId="5aae180a-85e3-46e5-8a60-2efb6b613890" providerId="ADAL" clId="{C1639F8A-3767-4652-8140-B48BB93B0AD9}" dt="2026-06-05T08:20:14.967" v="64" actId="478"/>
          <ac:spMkLst>
            <pc:docMk/>
            <pc:sldMk cId="0" sldId="260"/>
            <ac:spMk id="5" creationId="{00000000-0000-0000-0000-000000000000}"/>
          </ac:spMkLst>
        </pc:spChg>
        <pc:picChg chg="del">
          <ac:chgData name="Florence Rolin" userId="5aae180a-85e3-46e5-8a60-2efb6b613890" providerId="ADAL" clId="{C1639F8A-3767-4652-8140-B48BB93B0AD9}" dt="2026-06-05T08:20:17" v="66" actId="478"/>
          <ac:picMkLst>
            <pc:docMk/>
            <pc:sldMk cId="0" sldId="260"/>
            <ac:picMk id="3" creationId="{00000000-0000-0000-0000-000000000000}"/>
          </ac:picMkLst>
        </pc:picChg>
        <pc:picChg chg="add mod">
          <ac:chgData name="Florence Rolin" userId="5aae180a-85e3-46e5-8a60-2efb6b613890" providerId="ADAL" clId="{C1639F8A-3767-4652-8140-B48BB93B0AD9}" dt="2026-06-05T08:20:37.817" v="76" actId="1076"/>
          <ac:picMkLst>
            <pc:docMk/>
            <pc:sldMk cId="0" sldId="260"/>
            <ac:picMk id="1026" creationId="{FB7B854D-DD33-3008-C298-2C0AF7B90537}"/>
          </ac:picMkLst>
        </pc:picChg>
      </pc:sldChg>
      <pc:sldChg chg="addSp delSp modSp mod">
        <pc:chgData name="Florence Rolin" userId="5aae180a-85e3-46e5-8a60-2efb6b613890" providerId="ADAL" clId="{C1639F8A-3767-4652-8140-B48BB93B0AD9}" dt="2026-06-05T08:20:52.904" v="81" actId="1076"/>
        <pc:sldMkLst>
          <pc:docMk/>
          <pc:sldMk cId="0" sldId="261"/>
        </pc:sldMkLst>
        <pc:spChg chg="del">
          <ac:chgData name="Florence Rolin" userId="5aae180a-85e3-46e5-8a60-2efb6b613890" providerId="ADAL" clId="{C1639F8A-3767-4652-8140-B48BB93B0AD9}" dt="2026-06-05T08:20:46.231" v="78" actId="478"/>
          <ac:spMkLst>
            <pc:docMk/>
            <pc:sldMk cId="0" sldId="261"/>
            <ac:spMk id="4" creationId="{00000000-0000-0000-0000-000000000000}"/>
          </ac:spMkLst>
        </pc:spChg>
        <pc:spChg chg="del">
          <ac:chgData name="Florence Rolin" userId="5aae180a-85e3-46e5-8a60-2efb6b613890" providerId="ADAL" clId="{C1639F8A-3767-4652-8140-B48BB93B0AD9}" dt="2026-06-05T08:20:44.984" v="77" actId="478"/>
          <ac:spMkLst>
            <pc:docMk/>
            <pc:sldMk cId="0" sldId="261"/>
            <ac:spMk id="5" creationId="{00000000-0000-0000-0000-000000000000}"/>
          </ac:spMkLst>
        </pc:spChg>
        <pc:picChg chg="del">
          <ac:chgData name="Florence Rolin" userId="5aae180a-85e3-46e5-8a60-2efb6b613890" providerId="ADAL" clId="{C1639F8A-3767-4652-8140-B48BB93B0AD9}" dt="2026-06-05T08:20:46.760" v="79" actId="478"/>
          <ac:picMkLst>
            <pc:docMk/>
            <pc:sldMk cId="0" sldId="261"/>
            <ac:picMk id="3" creationId="{00000000-0000-0000-0000-000000000000}"/>
          </ac:picMkLst>
        </pc:picChg>
        <pc:picChg chg="add mod">
          <ac:chgData name="Florence Rolin" userId="5aae180a-85e3-46e5-8a60-2efb6b613890" providerId="ADAL" clId="{C1639F8A-3767-4652-8140-B48BB93B0AD9}" dt="2026-06-05T08:20:52.904" v="81" actId="1076"/>
          <ac:picMkLst>
            <pc:docMk/>
            <pc:sldMk cId="0" sldId="261"/>
            <ac:picMk id="105" creationId="{1F8931E3-44BE-75C4-ED62-F93A4223BF5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698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cdc.europa.eu/en/ebola-and-marburg-fevers/surveillance-and-disease-data" TargetMode="External"/><Relationship Id="rId13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hyperlink" Target="https://www.health.belgium.be/fr/professionnels/professionnels-sante/sante-humaine/gestion-risques-crises-sanitaires/lutte-contre-maladies-infectieuses/maladies-infectieuses/fievres-hemorragiques-virales-dont-ebola-lassa-crimee-congo/evaluation-notification-risque-dune-fievre" TargetMode="Externa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ecdc.europa.eu/en/publications-data/how-does-ebola-disease-spread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5.png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openxmlformats.org/officeDocument/2006/relationships/hyperlink" Target="https://beaconbio.org/en/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www.healthmap.org/" TargetMode="External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E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4"/>
          <p:cNvSpPr/>
          <p:nvPr/>
        </p:nvSpPr>
        <p:spPr>
          <a:xfrm>
            <a:off x="271124" y="5446422"/>
            <a:ext cx="5054961" cy="1223346"/>
          </a:xfrm>
          <a:prstGeom prst="roundRect">
            <a:avLst>
              <a:gd name="adj" fmla="val 11898"/>
            </a:avLst>
          </a:prstGeom>
          <a:solidFill>
            <a:srgbClr val="FFFFFF"/>
          </a:solidFill>
          <a:ln w="9525">
            <a:solidFill>
              <a:srgbClr val="E7DAD3"/>
            </a:solidFill>
            <a:prstDash val="solid"/>
          </a:ln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hape 0"/>
          <p:cNvSpPr/>
          <p:nvPr/>
        </p:nvSpPr>
        <p:spPr>
          <a:xfrm>
            <a:off x="0" y="0"/>
            <a:ext cx="10691961" cy="7559873"/>
          </a:xfrm>
          <a:prstGeom prst="rect">
            <a:avLst/>
          </a:prstGeom>
          <a:ln/>
          <a:effectLst>
            <a:outerShdw blurRad="457200" dist="171450" dir="5400000" algn="bl" rotWithShape="0">
              <a:srgbClr val="2A4254">
                <a:alpha val="45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9000"/>
          </a:blip>
          <a:stretch>
            <a:fillRect/>
          </a:stretch>
        </p:blipFill>
        <p:spPr>
          <a:xfrm rot="480000">
            <a:off x="8728095" y="-820866"/>
            <a:ext cx="2689482" cy="268948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866" y="306139"/>
            <a:ext cx="1331119" cy="4191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1824335" y="296614"/>
            <a:ext cx="14288" cy="438150"/>
          </a:xfrm>
          <a:prstGeom prst="roundRect">
            <a:avLst>
              <a:gd name="adj" fmla="val 49998"/>
            </a:avLst>
          </a:prstGeom>
          <a:solidFill>
            <a:srgbClr val="E7DAD3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1912342" y="287089"/>
            <a:ext cx="438150" cy="438150"/>
          </a:xfrm>
          <a:prstGeom prst="roundRect">
            <a:avLst>
              <a:gd name="adj" fmla="val 28261"/>
            </a:avLst>
          </a:prstGeom>
          <a:solidFill>
            <a:srgbClr val="1FB89A"/>
          </a:solidFill>
          <a:ln/>
          <a:effectLst>
            <a:outerShdw blurRad="133350" dist="5715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1874242" y="267721"/>
            <a:ext cx="51435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1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2536749" y="207836"/>
            <a:ext cx="5862402" cy="33724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1500" b="1" kern="0" spc="-15" dirty="0">
                <a:solidFill>
                  <a:srgbClr val="2A4254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Vous recevez un </a:t>
            </a:r>
            <a:r>
              <a:rPr lang="en-US" sz="1500" b="1" kern="0" spc="-15" dirty="0" err="1">
                <a:solidFill>
                  <a:srgbClr val="2A4254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appel</a:t>
            </a:r>
            <a:r>
              <a:rPr lang="en-US" sz="1500" b="1" kern="0" spc="-15" dirty="0">
                <a:solidFill>
                  <a:srgbClr val="2A4254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/ Un patient se </a:t>
            </a:r>
            <a:r>
              <a:rPr lang="en-US" sz="1500" b="1" kern="0" spc="-15" dirty="0" err="1">
                <a:solidFill>
                  <a:srgbClr val="2A4254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présente</a:t>
            </a:r>
            <a:r>
              <a:rPr lang="en-US" sz="1500" b="1" kern="0" spc="-15" dirty="0">
                <a:solidFill>
                  <a:srgbClr val="2A4254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au cabinet </a:t>
            </a:r>
          </a:p>
          <a:p>
            <a:pPr marL="0" indent="0" algn="l">
              <a:lnSpc>
                <a:spcPct val="103000"/>
              </a:lnSpc>
              <a:buNone/>
            </a:pPr>
            <a:r>
              <a:rPr lang="en-US" sz="1500" b="1" i="1" kern="0" spc="-15" dirty="0">
                <a:solidFill>
                  <a:srgbClr val="2A4254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Il a de la </a:t>
            </a:r>
            <a:r>
              <a:rPr lang="en-US" sz="1500" b="1" i="1" kern="0" spc="-15" dirty="0" err="1">
                <a:solidFill>
                  <a:srgbClr val="2A4254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fièvre</a:t>
            </a:r>
            <a:r>
              <a:rPr lang="en-US" sz="1500" b="1" i="1" kern="0" spc="-15" dirty="0">
                <a:solidFill>
                  <a:srgbClr val="2A4254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et </a:t>
            </a:r>
            <a:r>
              <a:rPr lang="en-US" sz="1500" b="1" i="1" kern="0" spc="-15" dirty="0" err="1">
                <a:solidFill>
                  <a:srgbClr val="2A4254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rentre</a:t>
            </a:r>
            <a:r>
              <a:rPr lang="en-US" sz="1500" b="1" i="1" kern="0" spc="-15" dirty="0">
                <a:solidFill>
                  <a:srgbClr val="2A4254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de voyage</a:t>
            </a:r>
            <a:endParaRPr lang="en-US" sz="15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2543471" y="500027"/>
            <a:ext cx="6163419" cy="31700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Poser les 3 questions — ! ne pas faire venir le patient </a:t>
            </a:r>
            <a:r>
              <a:rPr lang="en-US" sz="1200" b="1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si</a:t>
            </a:r>
            <a:r>
              <a:rPr lang="en-US" sz="1200" b="1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demande</a:t>
            </a:r>
            <a:r>
              <a:rPr lang="en-US" sz="1200" b="1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par telephone !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9882634" y="389930"/>
            <a:ext cx="449461" cy="200025"/>
          </a:xfrm>
          <a:prstGeom prst="roundRect">
            <a:avLst>
              <a:gd name="adj" fmla="val 50000"/>
            </a:avLst>
          </a:prstGeom>
          <a:solidFill>
            <a:srgbClr val="385A73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9911209" y="418505"/>
            <a:ext cx="316111" cy="180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r">
              <a:buNone/>
            </a:pPr>
            <a:r>
              <a:rPr lang="en-US" sz="825" b="1" kern="0" spc="33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1 / 3</a:t>
            </a:r>
            <a:endParaRPr lang="en-US" sz="8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8732937" y="637580"/>
            <a:ext cx="1599158" cy="161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r">
              <a:lnSpc>
                <a:spcPct val="130000"/>
              </a:lnSpc>
              <a:buNone/>
            </a:pPr>
            <a:r>
              <a:rPr lang="en-US" sz="750" b="1" dirty="0" err="1">
                <a:solidFill>
                  <a:srgbClr val="8A9CA8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Juin</a:t>
            </a:r>
            <a:r>
              <a:rPr lang="en-US" sz="750" b="1" dirty="0">
                <a:solidFill>
                  <a:srgbClr val="8A9CA8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2026</a:t>
            </a:r>
            <a:endParaRPr lang="en-US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359866" y="809030"/>
            <a:ext cx="9972229" cy="33338"/>
          </a:xfrm>
          <a:prstGeom prst="roundRect">
            <a:avLst>
              <a:gd name="adj" fmla="val 49999"/>
            </a:avLst>
          </a:prstGeom>
          <a:solidFill>
            <a:srgbClr val="EA5E86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6"/>
          <p:cNvSpPr/>
          <p:nvPr/>
        </p:nvSpPr>
        <p:spPr>
          <a:xfrm>
            <a:off x="368410" y="975717"/>
            <a:ext cx="4775598" cy="615702"/>
          </a:xfrm>
          <a:prstGeom prst="roundRect">
            <a:avLst>
              <a:gd name="adj" fmla="val 18564"/>
            </a:avLst>
          </a:prstGeom>
          <a:solidFill>
            <a:srgbClr val="FFFFFF"/>
          </a:solidFill>
          <a:ln w="9525">
            <a:solidFill>
              <a:srgbClr val="E7DAD3"/>
            </a:solidFill>
            <a:prstDash val="solid"/>
          </a:ln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Shape 17"/>
          <p:cNvSpPr/>
          <p:nvPr/>
        </p:nvSpPr>
        <p:spPr>
          <a:xfrm>
            <a:off x="482710" y="1061442"/>
            <a:ext cx="285750" cy="285750"/>
          </a:xfrm>
          <a:prstGeom prst="ellipse">
            <a:avLst/>
          </a:prstGeom>
          <a:solidFill>
            <a:srgbClr val="EA5E86"/>
          </a:solidFill>
          <a:ln/>
          <a:effectLst>
            <a:outerShdw blurRad="95250" dist="38100" dir="5400000" algn="bl" rotWithShape="0">
              <a:srgbClr val="E54E7C">
                <a:alpha val="50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8"/>
          <p:cNvSpPr/>
          <p:nvPr/>
        </p:nvSpPr>
        <p:spPr>
          <a:xfrm>
            <a:off x="444610" y="1061442"/>
            <a:ext cx="36195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Q1</a:t>
            </a:r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24"/>
          <p:cNvSpPr/>
          <p:nvPr/>
        </p:nvSpPr>
        <p:spPr>
          <a:xfrm>
            <a:off x="739885" y="1629519"/>
            <a:ext cx="352127" cy="152400"/>
          </a:xfrm>
          <a:prstGeom prst="roundRect">
            <a:avLst>
              <a:gd name="adj" fmla="val 50000"/>
            </a:avLst>
          </a:prstGeom>
          <a:solidFill>
            <a:srgbClr val="E54E7C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25"/>
          <p:cNvSpPr/>
          <p:nvPr/>
        </p:nvSpPr>
        <p:spPr>
          <a:xfrm>
            <a:off x="825610" y="1648569"/>
            <a:ext cx="256877" cy="152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675" b="1" kern="0" spc="54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OUI</a:t>
            </a:r>
            <a:endParaRPr lang="en-US" sz="6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Shape 26"/>
          <p:cNvSpPr/>
          <p:nvPr/>
        </p:nvSpPr>
        <p:spPr>
          <a:xfrm>
            <a:off x="1149163" y="1696194"/>
            <a:ext cx="3994845" cy="19050"/>
          </a:xfrm>
          <a:prstGeom prst="rect">
            <a:avLst/>
          </a:prstGeom>
          <a:solidFill>
            <a:srgbClr val="E54E7C">
              <a:alpha val="45000"/>
            </a:srgbClr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27"/>
          <p:cNvSpPr/>
          <p:nvPr/>
        </p:nvSpPr>
        <p:spPr>
          <a:xfrm>
            <a:off x="5201157" y="1643807"/>
            <a:ext cx="198834" cy="161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75" dirty="0">
                <a:solidFill>
                  <a:srgbClr val="E54E7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▼</a:t>
            </a:r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Shape 28"/>
          <p:cNvSpPr/>
          <p:nvPr/>
        </p:nvSpPr>
        <p:spPr>
          <a:xfrm>
            <a:off x="368409" y="1820019"/>
            <a:ext cx="4775597" cy="713631"/>
          </a:xfrm>
          <a:prstGeom prst="roundRect">
            <a:avLst>
              <a:gd name="adj" fmla="val 16017"/>
            </a:avLst>
          </a:prstGeom>
          <a:solidFill>
            <a:srgbClr val="FFFFFF"/>
          </a:solidFill>
          <a:ln w="9525">
            <a:solidFill>
              <a:srgbClr val="E7DAD3"/>
            </a:solidFill>
            <a:prstDash val="solid"/>
          </a:ln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Shape 29"/>
          <p:cNvSpPr/>
          <p:nvPr/>
        </p:nvSpPr>
        <p:spPr>
          <a:xfrm>
            <a:off x="482710" y="1905744"/>
            <a:ext cx="285750" cy="285750"/>
          </a:xfrm>
          <a:prstGeom prst="ellipse">
            <a:avLst/>
          </a:prstGeom>
          <a:solidFill>
            <a:srgbClr val="EA5E86"/>
          </a:solidFill>
          <a:ln/>
          <a:effectLst>
            <a:outerShdw blurRad="95250" dist="38100" dir="5400000" algn="bl" rotWithShape="0">
              <a:srgbClr val="E54E7C">
                <a:alpha val="50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 30"/>
          <p:cNvSpPr/>
          <p:nvPr/>
        </p:nvSpPr>
        <p:spPr>
          <a:xfrm>
            <a:off x="444610" y="1905744"/>
            <a:ext cx="36195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Q2</a:t>
            </a:r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 36"/>
          <p:cNvSpPr/>
          <p:nvPr/>
        </p:nvSpPr>
        <p:spPr>
          <a:xfrm>
            <a:off x="2513768" y="2227362"/>
            <a:ext cx="1981498" cy="1518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10000"/>
          </a:bodyPr>
          <a:lstStyle/>
          <a:p>
            <a:pPr marL="0" indent="0" algn="l">
              <a:lnSpc>
                <a:spcPct val="122000"/>
              </a:lnSpc>
              <a:buNone/>
            </a:pPr>
            <a:endParaRPr lang="en-US" sz="7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Shape 37"/>
          <p:cNvSpPr/>
          <p:nvPr/>
        </p:nvSpPr>
        <p:spPr>
          <a:xfrm>
            <a:off x="739885" y="2571750"/>
            <a:ext cx="352127" cy="152400"/>
          </a:xfrm>
          <a:prstGeom prst="roundRect">
            <a:avLst>
              <a:gd name="adj" fmla="val 50000"/>
            </a:avLst>
          </a:prstGeom>
          <a:solidFill>
            <a:srgbClr val="E54E7C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 38"/>
          <p:cNvSpPr/>
          <p:nvPr/>
        </p:nvSpPr>
        <p:spPr>
          <a:xfrm>
            <a:off x="825610" y="2590800"/>
            <a:ext cx="256877" cy="152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675" b="1" kern="0" spc="54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OUI</a:t>
            </a:r>
            <a:endParaRPr lang="en-US" sz="6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Shape 39"/>
          <p:cNvSpPr/>
          <p:nvPr/>
        </p:nvSpPr>
        <p:spPr>
          <a:xfrm>
            <a:off x="1149163" y="2638425"/>
            <a:ext cx="3994845" cy="19050"/>
          </a:xfrm>
          <a:prstGeom prst="rect">
            <a:avLst/>
          </a:prstGeom>
          <a:solidFill>
            <a:srgbClr val="E54E7C">
              <a:alpha val="45000"/>
            </a:srgbClr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 40"/>
          <p:cNvSpPr/>
          <p:nvPr/>
        </p:nvSpPr>
        <p:spPr>
          <a:xfrm>
            <a:off x="5201157" y="2586038"/>
            <a:ext cx="198834" cy="161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75" dirty="0">
                <a:solidFill>
                  <a:srgbClr val="E54E7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▼</a:t>
            </a:r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Shape 41"/>
          <p:cNvSpPr/>
          <p:nvPr/>
        </p:nvSpPr>
        <p:spPr>
          <a:xfrm>
            <a:off x="368409" y="2762250"/>
            <a:ext cx="4747357" cy="713631"/>
          </a:xfrm>
          <a:prstGeom prst="roundRect">
            <a:avLst>
              <a:gd name="adj" fmla="val 16017"/>
            </a:avLst>
          </a:prstGeom>
          <a:solidFill>
            <a:srgbClr val="FFFFFF"/>
          </a:solidFill>
          <a:ln w="9525">
            <a:solidFill>
              <a:srgbClr val="E7DAD3"/>
            </a:solidFill>
            <a:prstDash val="solid"/>
          </a:ln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Shape 42"/>
          <p:cNvSpPr/>
          <p:nvPr/>
        </p:nvSpPr>
        <p:spPr>
          <a:xfrm>
            <a:off x="482710" y="2847975"/>
            <a:ext cx="285750" cy="285750"/>
          </a:xfrm>
          <a:prstGeom prst="ellipse">
            <a:avLst/>
          </a:prstGeom>
          <a:solidFill>
            <a:srgbClr val="EA5E86"/>
          </a:solidFill>
          <a:ln/>
          <a:effectLst>
            <a:outerShdw blurRad="95250" dist="38100" dir="5400000" algn="bl" rotWithShape="0">
              <a:srgbClr val="E54E7C">
                <a:alpha val="50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 43"/>
          <p:cNvSpPr/>
          <p:nvPr/>
        </p:nvSpPr>
        <p:spPr>
          <a:xfrm>
            <a:off x="444610" y="2847975"/>
            <a:ext cx="36195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975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Q3</a:t>
            </a:r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 44"/>
          <p:cNvSpPr/>
          <p:nvPr/>
        </p:nvSpPr>
        <p:spPr>
          <a:xfrm>
            <a:off x="882760" y="1003229"/>
            <a:ext cx="2891267" cy="2147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100" b="1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Symptômes compatibles avec </a:t>
            </a:r>
            <a:r>
              <a:rPr lang="en-US" sz="1100" b="1" dirty="0" err="1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une</a:t>
            </a:r>
            <a:r>
              <a:rPr lang="en-US" sz="1100" b="1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FHV</a:t>
            </a: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*</a:t>
            </a:r>
            <a:r>
              <a:rPr lang="en-US" sz="1100" b="1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?</a:t>
            </a:r>
            <a:endParaRPr lang="en-US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 45"/>
          <p:cNvSpPr/>
          <p:nvPr/>
        </p:nvSpPr>
        <p:spPr>
          <a:xfrm>
            <a:off x="885228" y="1195414"/>
            <a:ext cx="4166470" cy="40675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sz="900" b="1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Fièvre</a:t>
            </a:r>
            <a:r>
              <a:rPr lang="en-US" sz="900" b="1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au </a:t>
            </a:r>
            <a:r>
              <a:rPr lang="en-US" sz="900" b="1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cours</a:t>
            </a:r>
            <a:r>
              <a:rPr lang="en-US" sz="900" b="1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des </a:t>
            </a:r>
            <a:r>
              <a:rPr lang="en-US" sz="900" b="1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dernières</a:t>
            </a:r>
            <a:r>
              <a:rPr lang="en-US" sz="900" b="1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24 </a:t>
            </a:r>
            <a:r>
              <a:rPr lang="en-US" sz="900" b="1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heures</a:t>
            </a:r>
            <a:r>
              <a:rPr lang="en-US" sz="900" b="1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(</a:t>
            </a:r>
            <a:r>
              <a:rPr lang="en-US" sz="900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critère</a:t>
            </a: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principal) </a:t>
            </a:r>
          </a:p>
          <a:p>
            <a:pPr>
              <a:lnSpc>
                <a:spcPct val="125000"/>
              </a:lnSpc>
            </a:pPr>
            <a:r>
              <a:rPr lang="en-US" sz="900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Autres</a:t>
            </a: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symptômes</a:t>
            </a: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possibles : </a:t>
            </a:r>
            <a:r>
              <a:rPr lang="en-US" sz="900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diarrhée</a:t>
            </a: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, </a:t>
            </a:r>
            <a:r>
              <a:rPr lang="en-US" sz="900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vomissement</a:t>
            </a: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, </a:t>
            </a:r>
            <a:r>
              <a:rPr lang="en-US" sz="900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hémorragies</a:t>
            </a: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…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Shape 50"/>
          <p:cNvSpPr/>
          <p:nvPr/>
        </p:nvSpPr>
        <p:spPr>
          <a:xfrm>
            <a:off x="739885" y="3513981"/>
            <a:ext cx="352127" cy="152400"/>
          </a:xfrm>
          <a:prstGeom prst="roundRect">
            <a:avLst>
              <a:gd name="adj" fmla="val 50000"/>
            </a:avLst>
          </a:prstGeom>
          <a:solidFill>
            <a:srgbClr val="E54E7C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51"/>
          <p:cNvSpPr/>
          <p:nvPr/>
        </p:nvSpPr>
        <p:spPr>
          <a:xfrm>
            <a:off x="825610" y="3533031"/>
            <a:ext cx="256877" cy="1524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675" b="1" kern="0" spc="54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OUI</a:t>
            </a:r>
            <a:endParaRPr lang="en-US" sz="6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Shape 52"/>
          <p:cNvSpPr/>
          <p:nvPr/>
        </p:nvSpPr>
        <p:spPr>
          <a:xfrm>
            <a:off x="1149163" y="3580656"/>
            <a:ext cx="3994845" cy="19050"/>
          </a:xfrm>
          <a:prstGeom prst="rect">
            <a:avLst/>
          </a:prstGeom>
          <a:solidFill>
            <a:srgbClr val="E54E7C">
              <a:alpha val="45000"/>
            </a:srgbClr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 53"/>
          <p:cNvSpPr/>
          <p:nvPr/>
        </p:nvSpPr>
        <p:spPr>
          <a:xfrm>
            <a:off x="5201157" y="3528268"/>
            <a:ext cx="198834" cy="1619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75" dirty="0">
                <a:solidFill>
                  <a:srgbClr val="E54E7C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▼</a:t>
            </a:r>
            <a:endParaRPr lang="en-US" sz="9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Shape 54"/>
          <p:cNvSpPr/>
          <p:nvPr/>
        </p:nvSpPr>
        <p:spPr>
          <a:xfrm>
            <a:off x="278515" y="3719787"/>
            <a:ext cx="9994029" cy="480781"/>
          </a:xfrm>
          <a:prstGeom prst="roundRect">
            <a:avLst>
              <a:gd name="adj" fmla="val 24074"/>
            </a:avLst>
          </a:prstGeom>
          <a:solidFill>
            <a:srgbClr val="E54E7C"/>
          </a:solidFill>
          <a:ln/>
          <a:effectLst>
            <a:outerShdw blurRad="190500" dist="76200" dir="5400000" algn="bl" rotWithShape="0">
              <a:srgbClr val="E54E7C">
                <a:alpha val="60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Shape 55"/>
          <p:cNvSpPr/>
          <p:nvPr/>
        </p:nvSpPr>
        <p:spPr>
          <a:xfrm>
            <a:off x="415850" y="3909374"/>
            <a:ext cx="190500" cy="190500"/>
          </a:xfrm>
          <a:prstGeom prst="ellipse">
            <a:avLst/>
          </a:prstGeom>
          <a:solidFill>
            <a:srgbClr val="FFFFFF">
              <a:alpha val="22000"/>
            </a:srgbClr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 56"/>
          <p:cNvSpPr/>
          <p:nvPr/>
        </p:nvSpPr>
        <p:spPr>
          <a:xfrm>
            <a:off x="377750" y="3871274"/>
            <a:ext cx="266700" cy="22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900" b="1" kern="0" spc="20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!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 57"/>
          <p:cNvSpPr/>
          <p:nvPr/>
        </p:nvSpPr>
        <p:spPr>
          <a:xfrm>
            <a:off x="848379" y="3850639"/>
            <a:ext cx="1907828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buNone/>
            </a:pPr>
            <a:r>
              <a:rPr lang="en-US" sz="1200" b="1" kern="0" spc="20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CAS PROBABLE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 58"/>
          <p:cNvSpPr/>
          <p:nvPr/>
        </p:nvSpPr>
        <p:spPr>
          <a:xfrm>
            <a:off x="2640390" y="3781541"/>
            <a:ext cx="7591088" cy="37742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Ne pas faire venir le patient au cabinet— </a:t>
            </a:r>
            <a:r>
              <a:rPr lang="en-US" sz="1000" b="1" dirty="0" err="1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Isoler</a:t>
            </a: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le patient dans </a:t>
            </a:r>
            <a:r>
              <a:rPr lang="en-US" sz="1000" b="1" dirty="0" err="1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une</a:t>
            </a: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pièce à part – Ne pas </a:t>
            </a:r>
            <a:r>
              <a:rPr lang="en-US" sz="1000" b="1" dirty="0" err="1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réaliser</a:t>
            </a: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de </a:t>
            </a:r>
            <a:r>
              <a:rPr lang="en-US" sz="1000" b="1" dirty="0" err="1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prélèvements</a:t>
            </a: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ni</a:t>
            </a: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actes</a:t>
            </a: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invasifs</a:t>
            </a: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ou</a:t>
            </a: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aérosolisants</a:t>
            </a: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– Limiter les contacts avec le patient et </a:t>
            </a:r>
            <a:r>
              <a:rPr lang="en-US" sz="1000" b="1" dirty="0" err="1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toujours</a:t>
            </a: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à &gt; 1 </a:t>
            </a:r>
            <a:r>
              <a:rPr lang="en-US" sz="1000" b="1" dirty="0" err="1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mètre</a:t>
            </a:r>
            <a:r>
              <a:rPr lang="en-US" sz="1000" b="1" dirty="0">
                <a:solidFill>
                  <a:srgbClr val="FFFFFF">
                    <a:alpha val="9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-  appeler Vivalis IMMÉDIATEMENT ;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Shape 61"/>
          <p:cNvSpPr/>
          <p:nvPr/>
        </p:nvSpPr>
        <p:spPr>
          <a:xfrm>
            <a:off x="313824" y="4367847"/>
            <a:ext cx="5010221" cy="714077"/>
          </a:xfrm>
          <a:prstGeom prst="roundRect">
            <a:avLst>
              <a:gd name="adj" fmla="val 18674"/>
            </a:avLst>
          </a:prstGeom>
          <a:solidFill>
            <a:srgbClr val="33536B"/>
          </a:solidFill>
          <a:ln/>
          <a:effectLst>
            <a:outerShdw blurRad="228600" dist="95250" dir="5400000" algn="bl" rotWithShape="0">
              <a:srgbClr val="2A4254">
                <a:alpha val="60000"/>
              </a:srgbClr>
            </a:outerShdw>
          </a:effectLst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 62"/>
          <p:cNvSpPr/>
          <p:nvPr/>
        </p:nvSpPr>
        <p:spPr>
          <a:xfrm>
            <a:off x="449924" y="4426931"/>
            <a:ext cx="3406783" cy="180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25" b="1" kern="0" spc="99" dirty="0">
                <a:solidFill>
                  <a:srgbClr val="9FE3D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APPELER VIVALIS</a:t>
            </a:r>
            <a:endParaRPr lang="en-US" sz="8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 63"/>
          <p:cNvSpPr/>
          <p:nvPr/>
        </p:nvSpPr>
        <p:spPr>
          <a:xfrm>
            <a:off x="449924" y="4629560"/>
            <a:ext cx="3406783" cy="2614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1725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02 552 01 91</a:t>
            </a:r>
            <a:endParaRPr lang="en-US" sz="17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 64"/>
          <p:cNvSpPr/>
          <p:nvPr/>
        </p:nvSpPr>
        <p:spPr>
          <a:xfrm>
            <a:off x="433403" y="4860319"/>
            <a:ext cx="3406783" cy="171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50" b="1" dirty="0">
                <a:solidFill>
                  <a:srgbClr val="FFFFFF">
                    <a:alpha val="8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24 h/24 · notif-hyg@vivalis.brussels</a:t>
            </a:r>
            <a:endParaRPr lang="en-US" sz="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 66"/>
          <p:cNvSpPr/>
          <p:nvPr/>
        </p:nvSpPr>
        <p:spPr>
          <a:xfrm>
            <a:off x="3395233" y="4434746"/>
            <a:ext cx="1845551" cy="180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788" b="1" dirty="0">
                <a:solidFill>
                  <a:srgbClr val="FFFFFF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Vivalis coordonne la suite</a:t>
            </a:r>
            <a:endParaRPr lang="en-US" sz="78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 67"/>
          <p:cNvSpPr/>
          <p:nvPr/>
        </p:nvSpPr>
        <p:spPr>
          <a:xfrm>
            <a:off x="3385827" y="4654489"/>
            <a:ext cx="1905178" cy="36159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800" b="1" dirty="0">
                <a:solidFill>
                  <a:srgbClr val="FFFFFF">
                    <a:alpha val="8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Transport · </a:t>
            </a:r>
            <a:r>
              <a:rPr lang="en-US" sz="800" b="1" dirty="0" err="1">
                <a:solidFill>
                  <a:srgbClr val="FFFFFF">
                    <a:alpha val="8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transfert</a:t>
            </a:r>
            <a:r>
              <a:rPr lang="en-US" sz="800" b="1" dirty="0">
                <a:solidFill>
                  <a:srgbClr val="FFFFFF">
                    <a:alpha val="8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800" b="1" dirty="0" err="1">
                <a:solidFill>
                  <a:srgbClr val="FFFFFF">
                    <a:alpha val="8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vers</a:t>
            </a:r>
            <a:r>
              <a:rPr lang="en-US" sz="800" b="1" dirty="0">
                <a:solidFill>
                  <a:srgbClr val="FFFFFF">
                    <a:alpha val="8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800" b="1" dirty="0" err="1">
                <a:solidFill>
                  <a:srgbClr val="FFFFFF">
                    <a:alpha val="8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hopital</a:t>
            </a:r>
            <a:r>
              <a:rPr lang="en-US" sz="800" b="1" dirty="0">
                <a:solidFill>
                  <a:srgbClr val="FFFFFF">
                    <a:alpha val="8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de </a:t>
            </a:r>
            <a:r>
              <a:rPr lang="en-US" sz="800" b="1" dirty="0" err="1">
                <a:solidFill>
                  <a:srgbClr val="FFFFFF">
                    <a:alpha val="8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référence</a:t>
            </a:r>
            <a:r>
              <a:rPr lang="en-US" sz="800" b="1" dirty="0">
                <a:solidFill>
                  <a:srgbClr val="FFFFFF">
                    <a:alpha val="85000"/>
                  </a:srgb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· recherche de contacts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Shape 70"/>
          <p:cNvSpPr/>
          <p:nvPr/>
        </p:nvSpPr>
        <p:spPr>
          <a:xfrm>
            <a:off x="5681514" y="975717"/>
            <a:ext cx="266700" cy="266700"/>
          </a:xfrm>
          <a:prstGeom prst="ellipse">
            <a:avLst/>
          </a:prstGeom>
          <a:solidFill>
            <a:srgbClr val="FFFFFF">
              <a:alpha val="20000"/>
            </a:srgbClr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664" y="1032867"/>
            <a:ext cx="152400" cy="152400"/>
          </a:xfrm>
          <a:prstGeom prst="rect">
            <a:avLst/>
          </a:prstGeom>
        </p:spPr>
      </p:pic>
      <p:sp>
        <p:nvSpPr>
          <p:cNvPr id="77" name="Shape 72"/>
          <p:cNvSpPr/>
          <p:nvPr/>
        </p:nvSpPr>
        <p:spPr>
          <a:xfrm>
            <a:off x="431625" y="5301113"/>
            <a:ext cx="152400" cy="47625"/>
          </a:xfrm>
          <a:prstGeom prst="roundRect">
            <a:avLst>
              <a:gd name="adj" fmla="val 50000"/>
            </a:avLst>
          </a:prstGeom>
          <a:solidFill>
            <a:srgbClr val="EA5E86"/>
          </a:solidFill>
          <a:ln/>
        </p:spPr>
        <p:txBody>
          <a:bodyPr/>
          <a:lstStyle/>
          <a:p>
            <a:endParaRPr lang="fr-B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 73"/>
          <p:cNvSpPr/>
          <p:nvPr/>
        </p:nvSpPr>
        <p:spPr>
          <a:xfrm>
            <a:off x="603075" y="5205341"/>
            <a:ext cx="2569071" cy="190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900" b="1" kern="0" spc="77" dirty="0">
                <a:solidFill>
                  <a:srgbClr val="385A73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QUE DIRE AU PATIENT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514" y="1661517"/>
            <a:ext cx="123825" cy="104775"/>
          </a:xfrm>
          <a:prstGeom prst="rect">
            <a:avLst/>
          </a:prstGeom>
        </p:spPr>
      </p:pic>
      <p:sp>
        <p:nvSpPr>
          <p:cNvPr id="81" name="Text 75"/>
          <p:cNvSpPr/>
          <p:nvPr/>
        </p:nvSpPr>
        <p:spPr>
          <a:xfrm>
            <a:off x="351675" y="5573039"/>
            <a:ext cx="4896374" cy="9369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000" b="1" u="sng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Au telephone </a:t>
            </a:r>
            <a:r>
              <a:rPr lang="en-US" sz="1000" b="1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: </a:t>
            </a:r>
            <a:r>
              <a:rPr lang="en-US" sz="1000" b="1" dirty="0" err="1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rester</a:t>
            </a:r>
            <a:r>
              <a:rPr lang="en-US" sz="1000" b="1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à domicile et </a:t>
            </a:r>
            <a:r>
              <a:rPr lang="en-US" sz="1000" b="1" dirty="0" err="1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s’isoler</a:t>
            </a:r>
            <a:r>
              <a:rPr lang="en-US" sz="1000" b="1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— ne pas se déplacer (ni cabinet, ni urgences) ; </a:t>
            </a:r>
            <a:r>
              <a:rPr lang="en-US" sz="1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Limiter les contacts 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</a:t>
            </a:r>
            <a:r>
              <a:rPr lang="en-US" sz="1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l’entourage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;</a:t>
            </a:r>
          </a:p>
          <a:p>
            <a:pPr marL="0" indent="0" algn="l">
              <a:lnSpc>
                <a:spcPct val="124000"/>
              </a:lnSpc>
              <a:buNone/>
            </a:pPr>
            <a:r>
              <a:rPr lang="en-US" sz="1000" b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cabinet 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BE" sz="1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Isoler le patient immédiatement </a:t>
            </a:r>
            <a:r>
              <a:rPr lang="fr-BE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pièce séparée et fermée - distance ≥ 1 m · limiter les contacts à l'essentiel ;</a:t>
            </a:r>
          </a:p>
          <a:p>
            <a:pPr>
              <a:lnSpc>
                <a:spcPct val="124000"/>
              </a:lnSpc>
            </a:pPr>
            <a:r>
              <a:rPr lang="en-US" sz="1000" b="1" dirty="0" err="1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Objets</a:t>
            </a:r>
            <a:r>
              <a:rPr lang="en-US" sz="1000" b="1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utilisés</a:t>
            </a:r>
            <a:r>
              <a:rPr lang="en-US" sz="1000" b="1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(</a:t>
            </a:r>
            <a:r>
              <a:rPr lang="en-US" sz="1000" dirty="0" err="1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thermomètre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…) → sac plastique ;</a:t>
            </a:r>
            <a:endParaRPr lang="en-US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24000"/>
              </a:lnSpc>
              <a:buNone/>
            </a:pPr>
            <a:endParaRPr lang="fr-BE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24000"/>
              </a:lnSpc>
              <a:buNone/>
            </a:pP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514" y="1812875"/>
            <a:ext cx="123825" cy="104775"/>
          </a:xfrm>
          <a:prstGeom prst="rect">
            <a:avLst/>
          </a:prstGeom>
        </p:spPr>
      </p:pic>
      <p:pic>
        <p:nvPicPr>
          <p:cNvPr id="8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514" y="1964234"/>
            <a:ext cx="123825" cy="104775"/>
          </a:xfrm>
          <a:prstGeom prst="rect">
            <a:avLst/>
          </a:prstGeom>
        </p:spPr>
      </p:pic>
      <p:pic>
        <p:nvPicPr>
          <p:cNvPr id="86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514" y="2115592"/>
            <a:ext cx="123825" cy="104775"/>
          </a:xfrm>
          <a:prstGeom prst="rect">
            <a:avLst/>
          </a:prstGeom>
        </p:spPr>
      </p:pic>
      <p:pic>
        <p:nvPicPr>
          <p:cNvPr id="88" name="Image 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514" y="2266950"/>
            <a:ext cx="123825" cy="104775"/>
          </a:xfrm>
          <a:prstGeom prst="rect">
            <a:avLst/>
          </a:prstGeom>
        </p:spPr>
      </p:pic>
      <p:sp>
        <p:nvSpPr>
          <p:cNvPr id="101" name="Text 91"/>
          <p:cNvSpPr/>
          <p:nvPr/>
        </p:nvSpPr>
        <p:spPr>
          <a:xfrm>
            <a:off x="100933" y="7324670"/>
            <a:ext cx="4933581" cy="54199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* FHV : </a:t>
            </a:r>
            <a:r>
              <a:rPr lang="en-US" sz="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fièvre</a:t>
            </a:r>
            <a:r>
              <a:rPr 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hémorragique</a:t>
            </a:r>
            <a:r>
              <a:rPr 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8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virale</a:t>
            </a:r>
            <a:r>
              <a:rPr lang="en-US" sz="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3" name="Text 93"/>
          <p:cNvSpPr/>
          <p:nvPr/>
        </p:nvSpPr>
        <p:spPr>
          <a:xfrm>
            <a:off x="10272544" y="7381968"/>
            <a:ext cx="1596628" cy="161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675" b="1" dirty="0">
                <a:solidFill>
                  <a:srgbClr val="8A9CA8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Page 1/4</a:t>
            </a:r>
            <a:endParaRPr lang="en-US" sz="67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2E898ADB-06CB-0130-A766-13642DCEDC39}"/>
              </a:ext>
            </a:extLst>
          </p:cNvPr>
          <p:cNvSpPr txBox="1"/>
          <p:nvPr/>
        </p:nvSpPr>
        <p:spPr>
          <a:xfrm>
            <a:off x="270250" y="6790231"/>
            <a:ext cx="5034492" cy="44267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BE" sz="1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Procédure complète </a:t>
            </a:r>
            <a:r>
              <a:rPr lang="fr-BE" sz="1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</a:t>
            </a:r>
            <a:r>
              <a:rPr lang="fr-BE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Gestion suspicion FHV première ligne - SPF Santé publique</a:t>
            </a:r>
            <a:endParaRPr lang="fr-BE" sz="1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 0">
            <a:extLst>
              <a:ext uri="{FF2B5EF4-FFF2-40B4-BE49-F238E27FC236}">
                <a16:creationId xmlns:a16="http://schemas.microsoft.com/office/drawing/2014/main" id="{F705A9F0-CA1F-759F-3876-AE17829F5195}"/>
              </a:ext>
            </a:extLst>
          </p:cNvPr>
          <p:cNvSpPr/>
          <p:nvPr/>
        </p:nvSpPr>
        <p:spPr>
          <a:xfrm>
            <a:off x="5637869" y="1123206"/>
            <a:ext cx="4575016" cy="2811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000" b="1" kern="0" spc="221" dirty="0">
                <a:solidFill>
                  <a:srgbClr val="6B6B6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ZONES ENDÉMIQUES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Shape 1">
            <a:extLst>
              <a:ext uri="{FF2B5EF4-FFF2-40B4-BE49-F238E27FC236}">
                <a16:creationId xmlns:a16="http://schemas.microsoft.com/office/drawing/2014/main" id="{B54E2183-B7D1-5E82-A274-66084D758BF4}"/>
              </a:ext>
            </a:extLst>
          </p:cNvPr>
          <p:cNvSpPr/>
          <p:nvPr/>
        </p:nvSpPr>
        <p:spPr>
          <a:xfrm>
            <a:off x="5580808" y="1328842"/>
            <a:ext cx="4632373" cy="1797843"/>
          </a:xfrm>
          <a:prstGeom prst="roundRect">
            <a:avLst>
              <a:gd name="adj" fmla="val 4962"/>
            </a:avLst>
          </a:prstGeom>
          <a:solidFill>
            <a:srgbClr val="FFFFFF"/>
          </a:solidFill>
          <a:ln w="9525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fr-BE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Shape 2">
            <a:extLst>
              <a:ext uri="{FF2B5EF4-FFF2-40B4-BE49-F238E27FC236}">
                <a16:creationId xmlns:a16="http://schemas.microsoft.com/office/drawing/2014/main" id="{B6C1B45A-A3E8-BA82-A708-AB0F78EC765A}"/>
              </a:ext>
            </a:extLst>
          </p:cNvPr>
          <p:cNvSpPr/>
          <p:nvPr/>
        </p:nvSpPr>
        <p:spPr>
          <a:xfrm>
            <a:off x="5746490" y="1527320"/>
            <a:ext cx="1038731" cy="381000"/>
          </a:xfrm>
          <a:prstGeom prst="roundRect">
            <a:avLst>
              <a:gd name="adj" fmla="val 50000"/>
            </a:avLst>
          </a:prstGeom>
          <a:solidFill>
            <a:srgbClr val="E2574C"/>
          </a:solidFill>
          <a:ln/>
        </p:spPr>
        <p:txBody>
          <a:bodyPr/>
          <a:lstStyle/>
          <a:p>
            <a:endParaRPr lang="fr-BE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 3">
            <a:extLst>
              <a:ext uri="{FF2B5EF4-FFF2-40B4-BE49-F238E27FC236}">
                <a16:creationId xmlns:a16="http://schemas.microsoft.com/office/drawing/2014/main" id="{620E4100-C25B-5C23-9423-D0100FCF8F40}"/>
              </a:ext>
            </a:extLst>
          </p:cNvPr>
          <p:cNvSpPr/>
          <p:nvPr/>
        </p:nvSpPr>
        <p:spPr>
          <a:xfrm>
            <a:off x="5691185" y="1612273"/>
            <a:ext cx="1101684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Ebola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 4">
            <a:extLst>
              <a:ext uri="{FF2B5EF4-FFF2-40B4-BE49-F238E27FC236}">
                <a16:creationId xmlns:a16="http://schemas.microsoft.com/office/drawing/2014/main" id="{EC214F5F-37A3-7046-1F8D-0BBBD0A26D23}"/>
              </a:ext>
            </a:extLst>
          </p:cNvPr>
          <p:cNvSpPr/>
          <p:nvPr/>
        </p:nvSpPr>
        <p:spPr>
          <a:xfrm>
            <a:off x="6840440" y="1480867"/>
            <a:ext cx="3308793" cy="465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>
              <a:lnSpc>
                <a:spcPct val="145000"/>
              </a:lnSpc>
              <a:buNone/>
            </a:pP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!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Epidémie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en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rgbClr val="FF0000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cours</a:t>
            </a:r>
            <a:r>
              <a:rPr lang="en-US" sz="1000" b="1" dirty="0">
                <a:solidFill>
                  <a:srgbClr val="FF0000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! : </a:t>
            </a:r>
            <a:r>
              <a:rPr lang="en-US" sz="1000" b="1" dirty="0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RDC — Ituri · Nord-Kivu · Sud-Kivu · Haut-Uele · </a:t>
            </a:r>
            <a:r>
              <a:rPr lang="en-US" sz="1000" b="1" dirty="0" err="1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Tshopo</a:t>
            </a:r>
            <a:r>
              <a:rPr lang="en-US" sz="1000" b="1" dirty="0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- </a:t>
            </a:r>
            <a:r>
              <a:rPr lang="en-US" sz="1000" b="1" dirty="0" err="1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Ouganda</a:t>
            </a:r>
            <a:r>
              <a:rPr lang="en-US" sz="1000" b="1" dirty="0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Shape 6">
            <a:extLst>
              <a:ext uri="{FF2B5EF4-FFF2-40B4-BE49-F238E27FC236}">
                <a16:creationId xmlns:a16="http://schemas.microsoft.com/office/drawing/2014/main" id="{0AA191DC-705E-933D-DED8-851040D522F8}"/>
              </a:ext>
            </a:extLst>
          </p:cNvPr>
          <p:cNvSpPr/>
          <p:nvPr/>
        </p:nvSpPr>
        <p:spPr>
          <a:xfrm>
            <a:off x="5716726" y="2077194"/>
            <a:ext cx="1038731" cy="381000"/>
          </a:xfrm>
          <a:prstGeom prst="roundRect">
            <a:avLst>
              <a:gd name="adj" fmla="val 50000"/>
            </a:avLst>
          </a:prstGeom>
          <a:solidFill>
            <a:srgbClr val="E89A3C"/>
          </a:solidFill>
          <a:ln/>
        </p:spPr>
        <p:txBody>
          <a:bodyPr/>
          <a:lstStyle/>
          <a:p>
            <a:endParaRPr lang="fr-BE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 7">
            <a:extLst>
              <a:ext uri="{FF2B5EF4-FFF2-40B4-BE49-F238E27FC236}">
                <a16:creationId xmlns:a16="http://schemas.microsoft.com/office/drawing/2014/main" id="{8E555014-75B3-4B9D-C012-E06174183E4C}"/>
              </a:ext>
            </a:extLst>
          </p:cNvPr>
          <p:cNvSpPr/>
          <p:nvPr/>
        </p:nvSpPr>
        <p:spPr>
          <a:xfrm>
            <a:off x="5719614" y="2162919"/>
            <a:ext cx="1101684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Marburg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 8">
            <a:extLst>
              <a:ext uri="{FF2B5EF4-FFF2-40B4-BE49-F238E27FC236}">
                <a16:creationId xmlns:a16="http://schemas.microsoft.com/office/drawing/2014/main" id="{2EEFDAC8-DA26-43B0-C970-0CC90C0D48FC}"/>
              </a:ext>
            </a:extLst>
          </p:cNvPr>
          <p:cNvSpPr/>
          <p:nvPr/>
        </p:nvSpPr>
        <p:spPr>
          <a:xfrm>
            <a:off x="6849658" y="2036282"/>
            <a:ext cx="3315821" cy="3970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000" b="1" dirty="0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Pas </a:t>
            </a:r>
            <a:r>
              <a:rPr lang="en-US" sz="1000" b="1" dirty="0" err="1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d’épidémie</a:t>
            </a:r>
            <a:r>
              <a:rPr lang="en-US" sz="1000" b="1" dirty="0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en</a:t>
            </a:r>
            <a:r>
              <a:rPr lang="en-US" sz="1000" b="1" dirty="0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cours</a:t>
            </a:r>
            <a:r>
              <a:rPr lang="en-US" sz="1000" b="1" dirty="0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; zones à </a:t>
            </a:r>
            <a:r>
              <a:rPr lang="en-US" sz="1000" b="1" dirty="0" err="1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risque</a:t>
            </a:r>
            <a:r>
              <a:rPr lang="en-US" sz="1000" b="1" dirty="0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: </a:t>
            </a:r>
            <a:r>
              <a:rPr lang="en-US" sz="1000" b="1" dirty="0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RDC · Kenya · </a:t>
            </a:r>
            <a:r>
              <a:rPr lang="en-US" sz="1000" b="1" dirty="0" err="1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Ouganda</a:t>
            </a:r>
            <a:r>
              <a:rPr lang="en-US" sz="1000" b="1" dirty="0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· </a:t>
            </a:r>
            <a:r>
              <a:rPr lang="en-US" sz="1000" b="1" dirty="0" err="1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Tanzanie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Shape 10">
            <a:extLst>
              <a:ext uri="{FF2B5EF4-FFF2-40B4-BE49-F238E27FC236}">
                <a16:creationId xmlns:a16="http://schemas.microsoft.com/office/drawing/2014/main" id="{FC62C18F-9F5D-9BBA-6362-EF1BCEA1B80B}"/>
              </a:ext>
            </a:extLst>
          </p:cNvPr>
          <p:cNvSpPr/>
          <p:nvPr/>
        </p:nvSpPr>
        <p:spPr>
          <a:xfrm>
            <a:off x="5738664" y="2564912"/>
            <a:ext cx="1038731" cy="381000"/>
          </a:xfrm>
          <a:prstGeom prst="roundRect">
            <a:avLst>
              <a:gd name="adj" fmla="val 50000"/>
            </a:avLst>
          </a:prstGeom>
          <a:solidFill>
            <a:srgbClr val="34A085"/>
          </a:solidFill>
          <a:ln/>
        </p:spPr>
        <p:txBody>
          <a:bodyPr/>
          <a:lstStyle/>
          <a:p>
            <a:endParaRPr lang="fr-BE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 11">
            <a:extLst>
              <a:ext uri="{FF2B5EF4-FFF2-40B4-BE49-F238E27FC236}">
                <a16:creationId xmlns:a16="http://schemas.microsoft.com/office/drawing/2014/main" id="{16ADDC12-C2EC-2EFE-7B50-4AC766B80102}"/>
              </a:ext>
            </a:extLst>
          </p:cNvPr>
          <p:cNvSpPr/>
          <p:nvPr/>
        </p:nvSpPr>
        <p:spPr>
          <a:xfrm>
            <a:off x="5683537" y="2659261"/>
            <a:ext cx="1101684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Lassa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 12">
            <a:extLst>
              <a:ext uri="{FF2B5EF4-FFF2-40B4-BE49-F238E27FC236}">
                <a16:creationId xmlns:a16="http://schemas.microsoft.com/office/drawing/2014/main" id="{B238EBA6-BCEA-20EC-CA98-29CBF613FF7D}"/>
              </a:ext>
            </a:extLst>
          </p:cNvPr>
          <p:cNvSpPr/>
          <p:nvPr/>
        </p:nvSpPr>
        <p:spPr>
          <a:xfrm>
            <a:off x="6870799" y="2538039"/>
            <a:ext cx="3278434" cy="3970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000" b="1" dirty="0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Zones </a:t>
            </a:r>
            <a:r>
              <a:rPr lang="en-US" sz="1000" b="1" dirty="0" err="1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endémiques</a:t>
            </a:r>
            <a:r>
              <a:rPr lang="en-US" sz="1000" b="1" dirty="0">
                <a:solidFill>
                  <a:schemeClr val="accent2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</a:t>
            </a:r>
            <a:r>
              <a:rPr lang="en-US" sz="1000" b="1" dirty="0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: </a:t>
            </a:r>
            <a:r>
              <a:rPr lang="en-US" sz="1000" b="1" dirty="0" err="1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Nigéria</a:t>
            </a:r>
            <a:r>
              <a:rPr lang="en-US" sz="1000" b="1" dirty="0">
                <a:solidFill>
                  <a:srgbClr val="2B2B2B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 · Sierra Leone · Libéria · Guinée · Bénin · Ghana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Text 13">
            <a:extLst>
              <a:ext uri="{FF2B5EF4-FFF2-40B4-BE49-F238E27FC236}">
                <a16:creationId xmlns:a16="http://schemas.microsoft.com/office/drawing/2014/main" id="{7137262A-7F77-83F6-8E77-AB7943EFB04C}"/>
              </a:ext>
            </a:extLst>
          </p:cNvPr>
          <p:cNvSpPr/>
          <p:nvPr/>
        </p:nvSpPr>
        <p:spPr>
          <a:xfrm>
            <a:off x="5656370" y="3195042"/>
            <a:ext cx="4547985" cy="2028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Sources actualisées : </a:t>
            </a:r>
            <a:r>
              <a:rPr lang="en-US" sz="1000" b="1" u="sng" dirty="0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ECDC</a:t>
            </a:r>
            <a:r>
              <a:rPr lang="en-US" sz="1000" b="1" dirty="0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·</a:t>
            </a:r>
            <a:r>
              <a:rPr lang="en-US" sz="1000" b="1" u="sng" dirty="0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WHO Healthmap</a:t>
            </a:r>
            <a:r>
              <a:rPr lang="en-US" sz="1000" b="1" dirty="0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</a:rPr>
              <a:t>·</a:t>
            </a:r>
            <a:r>
              <a:rPr lang="en-US" sz="1000" b="1" u="sng" dirty="0">
                <a:solidFill>
                  <a:srgbClr val="9A9A9A"/>
                </a:solidFill>
                <a:latin typeface="Arial" panose="020B0604020202020204" pitchFamily="34" charset="0"/>
                <a:ea typeface="Helvetica" pitchFamily="34" charset="-122"/>
                <a:cs typeface="Arial" panose="020B06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Beacon Disease Events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Text 0">
            <a:extLst>
              <a:ext uri="{FF2B5EF4-FFF2-40B4-BE49-F238E27FC236}">
                <a16:creationId xmlns:a16="http://schemas.microsoft.com/office/drawing/2014/main" id="{92D820F7-636C-D9DF-DEB5-920054837E38}"/>
              </a:ext>
            </a:extLst>
          </p:cNvPr>
          <p:cNvSpPr/>
          <p:nvPr/>
        </p:nvSpPr>
        <p:spPr>
          <a:xfrm>
            <a:off x="5683537" y="4275273"/>
            <a:ext cx="4670369" cy="1899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975" b="1" kern="0" spc="127" dirty="0">
                <a:solidFill>
                  <a:srgbClr val="6B6B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MODES DE TRANSMISSION</a:t>
            </a:r>
            <a:endParaRPr lang="en-US" sz="975" b="1" dirty="0"/>
          </a:p>
        </p:txBody>
      </p:sp>
      <p:sp>
        <p:nvSpPr>
          <p:cNvPr id="170" name="Shape 1">
            <a:extLst>
              <a:ext uri="{FF2B5EF4-FFF2-40B4-BE49-F238E27FC236}">
                <a16:creationId xmlns:a16="http://schemas.microsoft.com/office/drawing/2014/main" id="{4ACFAFCB-E819-A70A-1DA1-C8A1698A7DC4}"/>
              </a:ext>
            </a:extLst>
          </p:cNvPr>
          <p:cNvSpPr/>
          <p:nvPr/>
        </p:nvSpPr>
        <p:spPr>
          <a:xfrm>
            <a:off x="5565635" y="4475767"/>
            <a:ext cx="4665843" cy="258016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9525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fr-BE" b="1"/>
          </a:p>
        </p:txBody>
      </p:sp>
      <p:sp>
        <p:nvSpPr>
          <p:cNvPr id="171" name="Shape 2">
            <a:extLst>
              <a:ext uri="{FF2B5EF4-FFF2-40B4-BE49-F238E27FC236}">
                <a16:creationId xmlns:a16="http://schemas.microsoft.com/office/drawing/2014/main" id="{A02038DA-3DE5-4A78-5768-8C246551EAB4}"/>
              </a:ext>
            </a:extLst>
          </p:cNvPr>
          <p:cNvSpPr/>
          <p:nvPr/>
        </p:nvSpPr>
        <p:spPr>
          <a:xfrm>
            <a:off x="5658279" y="4499148"/>
            <a:ext cx="397566" cy="339609"/>
          </a:xfrm>
          <a:prstGeom prst="ellipse">
            <a:avLst/>
          </a:prstGeom>
          <a:solidFill>
            <a:srgbClr val="E2574C"/>
          </a:solidFill>
          <a:ln/>
        </p:spPr>
        <p:txBody>
          <a:bodyPr/>
          <a:lstStyle/>
          <a:p>
            <a:endParaRPr lang="fr-BE" b="1"/>
          </a:p>
        </p:txBody>
      </p:sp>
      <p:pic>
        <p:nvPicPr>
          <p:cNvPr id="172" name="Image 0" descr="preencoded.png">
            <a:extLst>
              <a:ext uri="{FF2B5EF4-FFF2-40B4-BE49-F238E27FC236}">
                <a16:creationId xmlns:a16="http://schemas.microsoft.com/office/drawing/2014/main" id="{348D9F70-31EA-C26F-150F-D07FE827CFC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8664" y="4549940"/>
            <a:ext cx="254489" cy="213203"/>
          </a:xfrm>
          <a:prstGeom prst="rect">
            <a:avLst/>
          </a:prstGeom>
        </p:spPr>
      </p:pic>
      <p:sp>
        <p:nvSpPr>
          <p:cNvPr id="173" name="Text 3">
            <a:extLst>
              <a:ext uri="{FF2B5EF4-FFF2-40B4-BE49-F238E27FC236}">
                <a16:creationId xmlns:a16="http://schemas.microsoft.com/office/drawing/2014/main" id="{78548C89-D020-8624-A5C2-DE48564AC002}"/>
              </a:ext>
            </a:extLst>
          </p:cNvPr>
          <p:cNvSpPr/>
          <p:nvPr/>
        </p:nvSpPr>
        <p:spPr>
          <a:xfrm>
            <a:off x="6167302" y="4584359"/>
            <a:ext cx="3304573" cy="2019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63" b="1" dirty="0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Contact direct avec une personne malade</a:t>
            </a:r>
            <a:endParaRPr lang="en-US" sz="1163" b="1" dirty="0"/>
          </a:p>
        </p:txBody>
      </p:sp>
      <p:sp>
        <p:nvSpPr>
          <p:cNvPr id="175" name="Shape 6">
            <a:extLst>
              <a:ext uri="{FF2B5EF4-FFF2-40B4-BE49-F238E27FC236}">
                <a16:creationId xmlns:a16="http://schemas.microsoft.com/office/drawing/2014/main" id="{BA1ED29C-DE99-D9E6-8975-DCF844E2FF81}"/>
              </a:ext>
            </a:extLst>
          </p:cNvPr>
          <p:cNvSpPr/>
          <p:nvPr/>
        </p:nvSpPr>
        <p:spPr>
          <a:xfrm>
            <a:off x="5668408" y="4874876"/>
            <a:ext cx="397566" cy="339609"/>
          </a:xfrm>
          <a:prstGeom prst="ellipse">
            <a:avLst/>
          </a:prstGeom>
          <a:solidFill>
            <a:srgbClr val="E89A3C"/>
          </a:solidFill>
          <a:ln/>
        </p:spPr>
        <p:txBody>
          <a:bodyPr/>
          <a:lstStyle/>
          <a:p>
            <a:endParaRPr lang="fr-BE" b="1"/>
          </a:p>
        </p:txBody>
      </p:sp>
      <p:pic>
        <p:nvPicPr>
          <p:cNvPr id="176" name="Image 1" descr="preencoded.png">
            <a:extLst>
              <a:ext uri="{FF2B5EF4-FFF2-40B4-BE49-F238E27FC236}">
                <a16:creationId xmlns:a16="http://schemas.microsoft.com/office/drawing/2014/main" id="{CE724D63-DA02-2CC1-2296-E6A2FB9B06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49371" y="4955839"/>
            <a:ext cx="254489" cy="213203"/>
          </a:xfrm>
          <a:prstGeom prst="rect">
            <a:avLst/>
          </a:prstGeom>
        </p:spPr>
      </p:pic>
      <p:sp>
        <p:nvSpPr>
          <p:cNvPr id="177" name="Text 7">
            <a:extLst>
              <a:ext uri="{FF2B5EF4-FFF2-40B4-BE49-F238E27FC236}">
                <a16:creationId xmlns:a16="http://schemas.microsoft.com/office/drawing/2014/main" id="{59874437-63A3-0E1B-E3D0-9444B2C16F1D}"/>
              </a:ext>
            </a:extLst>
          </p:cNvPr>
          <p:cNvSpPr/>
          <p:nvPr/>
        </p:nvSpPr>
        <p:spPr>
          <a:xfrm>
            <a:off x="6189188" y="4967121"/>
            <a:ext cx="4057892" cy="2019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63" b="1" dirty="0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Fluides corporels</a:t>
            </a:r>
            <a:endParaRPr lang="en-US" sz="1163" b="1" dirty="0"/>
          </a:p>
        </p:txBody>
      </p:sp>
      <p:sp>
        <p:nvSpPr>
          <p:cNvPr id="179" name="Shape 10">
            <a:extLst>
              <a:ext uri="{FF2B5EF4-FFF2-40B4-BE49-F238E27FC236}">
                <a16:creationId xmlns:a16="http://schemas.microsoft.com/office/drawing/2014/main" id="{6B84C61A-3FD9-56AE-C435-1D195FD6ECE5}"/>
              </a:ext>
            </a:extLst>
          </p:cNvPr>
          <p:cNvSpPr/>
          <p:nvPr/>
        </p:nvSpPr>
        <p:spPr>
          <a:xfrm>
            <a:off x="5676998" y="5273982"/>
            <a:ext cx="397566" cy="339609"/>
          </a:xfrm>
          <a:prstGeom prst="ellipse">
            <a:avLst/>
          </a:prstGeom>
          <a:solidFill>
            <a:srgbClr val="C2547E"/>
          </a:solidFill>
          <a:ln/>
        </p:spPr>
        <p:txBody>
          <a:bodyPr/>
          <a:lstStyle/>
          <a:p>
            <a:endParaRPr lang="fr-BE" b="1"/>
          </a:p>
        </p:txBody>
      </p:sp>
      <p:pic>
        <p:nvPicPr>
          <p:cNvPr id="180" name="Image 2" descr="preencoded.png">
            <a:extLst>
              <a:ext uri="{FF2B5EF4-FFF2-40B4-BE49-F238E27FC236}">
                <a16:creationId xmlns:a16="http://schemas.microsoft.com/office/drawing/2014/main" id="{AE4DC0A1-BC5D-714B-2243-66B48D5780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57961" y="5354944"/>
            <a:ext cx="254489" cy="213203"/>
          </a:xfrm>
          <a:prstGeom prst="rect">
            <a:avLst/>
          </a:prstGeom>
        </p:spPr>
      </p:pic>
      <p:sp>
        <p:nvSpPr>
          <p:cNvPr id="181" name="Text 11">
            <a:extLst>
              <a:ext uri="{FF2B5EF4-FFF2-40B4-BE49-F238E27FC236}">
                <a16:creationId xmlns:a16="http://schemas.microsoft.com/office/drawing/2014/main" id="{54FE11C2-A8B6-CED3-0D83-235DD59DD468}"/>
              </a:ext>
            </a:extLst>
          </p:cNvPr>
          <p:cNvSpPr/>
          <p:nvPr/>
        </p:nvSpPr>
        <p:spPr>
          <a:xfrm>
            <a:off x="6189188" y="5324925"/>
            <a:ext cx="3358115" cy="2019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63" b="1" dirty="0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Rites funéraires &amp; personne décédée</a:t>
            </a:r>
            <a:endParaRPr lang="en-US" sz="1163" b="1" dirty="0"/>
          </a:p>
        </p:txBody>
      </p:sp>
      <p:sp>
        <p:nvSpPr>
          <p:cNvPr id="183" name="Shape 14">
            <a:extLst>
              <a:ext uri="{FF2B5EF4-FFF2-40B4-BE49-F238E27FC236}">
                <a16:creationId xmlns:a16="http://schemas.microsoft.com/office/drawing/2014/main" id="{5FC58014-1BDD-9500-9015-2C25E31E4D0B}"/>
              </a:ext>
            </a:extLst>
          </p:cNvPr>
          <p:cNvSpPr/>
          <p:nvPr/>
        </p:nvSpPr>
        <p:spPr>
          <a:xfrm>
            <a:off x="5674820" y="5670686"/>
            <a:ext cx="397566" cy="339609"/>
          </a:xfrm>
          <a:prstGeom prst="ellipse">
            <a:avLst/>
          </a:prstGeom>
          <a:solidFill>
            <a:srgbClr val="34A085"/>
          </a:solidFill>
          <a:ln/>
        </p:spPr>
        <p:txBody>
          <a:bodyPr/>
          <a:lstStyle/>
          <a:p>
            <a:endParaRPr lang="fr-BE" b="1"/>
          </a:p>
        </p:txBody>
      </p:sp>
      <p:pic>
        <p:nvPicPr>
          <p:cNvPr id="184" name="Image 3" descr="preencoded.png">
            <a:extLst>
              <a:ext uri="{FF2B5EF4-FFF2-40B4-BE49-F238E27FC236}">
                <a16:creationId xmlns:a16="http://schemas.microsoft.com/office/drawing/2014/main" id="{A83EC657-45BB-B86E-C5BF-BC45EE67EA4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55783" y="5751649"/>
            <a:ext cx="254489" cy="213203"/>
          </a:xfrm>
          <a:prstGeom prst="rect">
            <a:avLst/>
          </a:prstGeom>
        </p:spPr>
      </p:pic>
      <p:sp>
        <p:nvSpPr>
          <p:cNvPr id="185" name="Text 15">
            <a:extLst>
              <a:ext uri="{FF2B5EF4-FFF2-40B4-BE49-F238E27FC236}">
                <a16:creationId xmlns:a16="http://schemas.microsoft.com/office/drawing/2014/main" id="{D1CD5C1D-FBD8-B064-1EDA-367DE2167EC1}"/>
              </a:ext>
            </a:extLst>
          </p:cNvPr>
          <p:cNvSpPr/>
          <p:nvPr/>
        </p:nvSpPr>
        <p:spPr>
          <a:xfrm>
            <a:off x="6189188" y="5730523"/>
            <a:ext cx="2933468" cy="2019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63" b="1" dirty="0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Objets, literie &amp; surfaces contaminés</a:t>
            </a:r>
            <a:endParaRPr lang="en-US" sz="1163" b="1" dirty="0"/>
          </a:p>
        </p:txBody>
      </p:sp>
      <p:sp>
        <p:nvSpPr>
          <p:cNvPr id="187" name="Shape 18">
            <a:extLst>
              <a:ext uri="{FF2B5EF4-FFF2-40B4-BE49-F238E27FC236}">
                <a16:creationId xmlns:a16="http://schemas.microsoft.com/office/drawing/2014/main" id="{468FDE14-057A-99D6-40C1-6EC7C8E54795}"/>
              </a:ext>
            </a:extLst>
          </p:cNvPr>
          <p:cNvSpPr/>
          <p:nvPr/>
        </p:nvSpPr>
        <p:spPr>
          <a:xfrm>
            <a:off x="5674820" y="6058095"/>
            <a:ext cx="397566" cy="339609"/>
          </a:xfrm>
          <a:prstGeom prst="ellipse">
            <a:avLst/>
          </a:prstGeom>
          <a:solidFill>
            <a:srgbClr val="3A78C2"/>
          </a:solidFill>
          <a:ln/>
        </p:spPr>
        <p:txBody>
          <a:bodyPr/>
          <a:lstStyle/>
          <a:p>
            <a:endParaRPr lang="fr-BE" b="1"/>
          </a:p>
        </p:txBody>
      </p:sp>
      <p:pic>
        <p:nvPicPr>
          <p:cNvPr id="188" name="Image 4" descr="preencoded.png">
            <a:extLst>
              <a:ext uri="{FF2B5EF4-FFF2-40B4-BE49-F238E27FC236}">
                <a16:creationId xmlns:a16="http://schemas.microsoft.com/office/drawing/2014/main" id="{207D4DFC-05E6-D2EA-20F7-E4876626EDC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55783" y="6139058"/>
            <a:ext cx="254489" cy="213203"/>
          </a:xfrm>
          <a:prstGeom prst="rect">
            <a:avLst/>
          </a:prstGeom>
        </p:spPr>
      </p:pic>
      <p:sp>
        <p:nvSpPr>
          <p:cNvPr id="189" name="Text 19">
            <a:extLst>
              <a:ext uri="{FF2B5EF4-FFF2-40B4-BE49-F238E27FC236}">
                <a16:creationId xmlns:a16="http://schemas.microsoft.com/office/drawing/2014/main" id="{CE32FF24-0CD9-1F58-0A09-D4D8CCDF0F69}"/>
              </a:ext>
            </a:extLst>
          </p:cNvPr>
          <p:cNvSpPr/>
          <p:nvPr/>
        </p:nvSpPr>
        <p:spPr>
          <a:xfrm>
            <a:off x="6189188" y="6094389"/>
            <a:ext cx="3369229" cy="2019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7500" lnSpcReduction="20000"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163" b="1" dirty="0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Animaux infectés (reservoir </a:t>
            </a:r>
            <a:r>
              <a:rPr lang="en-US" sz="1163" b="1" dirty="0" err="1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en</a:t>
            </a:r>
            <a:r>
              <a:rPr lang="en-US" sz="1163" b="1" dirty="0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 zone </a:t>
            </a:r>
            <a:r>
              <a:rPr lang="en-US" sz="1163" b="1" dirty="0" err="1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endémique</a:t>
            </a:r>
            <a:r>
              <a:rPr lang="en-US" sz="1163" b="1" dirty="0">
                <a:solidFill>
                  <a:srgbClr val="2B2B2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)</a:t>
            </a:r>
            <a:endParaRPr lang="en-US" sz="1163" b="1" dirty="0"/>
          </a:p>
        </p:txBody>
      </p:sp>
      <p:sp>
        <p:nvSpPr>
          <p:cNvPr id="190" name="Text 20">
            <a:extLst>
              <a:ext uri="{FF2B5EF4-FFF2-40B4-BE49-F238E27FC236}">
                <a16:creationId xmlns:a16="http://schemas.microsoft.com/office/drawing/2014/main" id="{6263C471-145F-588F-2FC0-4BEEFFE91F62}"/>
              </a:ext>
            </a:extLst>
          </p:cNvPr>
          <p:cNvSpPr/>
          <p:nvPr/>
        </p:nvSpPr>
        <p:spPr>
          <a:xfrm>
            <a:off x="6189188" y="6263524"/>
            <a:ext cx="3369229" cy="180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38" b="1" dirty="0">
                <a:solidFill>
                  <a:srgbClr val="6B6B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Chauves-souris frugivores, primates, viande de brousse.</a:t>
            </a:r>
            <a:endParaRPr lang="en-US" sz="938" b="1" dirty="0"/>
          </a:p>
        </p:txBody>
      </p:sp>
      <p:sp>
        <p:nvSpPr>
          <p:cNvPr id="191" name="Text 21">
            <a:extLst>
              <a:ext uri="{FF2B5EF4-FFF2-40B4-BE49-F238E27FC236}">
                <a16:creationId xmlns:a16="http://schemas.microsoft.com/office/drawing/2014/main" id="{B4C834B6-76AB-B4BA-E122-E3FFAEEF4A22}"/>
              </a:ext>
            </a:extLst>
          </p:cNvPr>
          <p:cNvSpPr/>
          <p:nvPr/>
        </p:nvSpPr>
        <p:spPr>
          <a:xfrm>
            <a:off x="5738665" y="6494259"/>
            <a:ext cx="4260354" cy="5616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B6B6B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Ne se transmet pas par </a:t>
            </a:r>
            <a:r>
              <a:rPr lang="en-US" sz="1000" b="1" dirty="0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l'air·l'eau·les aliments courants·les </a:t>
            </a:r>
            <a:r>
              <a:rPr lang="en-US" sz="1000" b="1" dirty="0" err="1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piqûres</a:t>
            </a:r>
            <a:r>
              <a:rPr lang="en-US" sz="1000" b="1" dirty="0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 </a:t>
            </a:r>
            <a:r>
              <a:rPr lang="en-US" sz="1000" b="1" dirty="0" err="1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d'insectes</a:t>
            </a:r>
            <a:r>
              <a:rPr lang="en-US" sz="1000" b="1" dirty="0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 ; </a:t>
            </a:r>
          </a:p>
          <a:p>
            <a:pPr marL="0" indent="0" algn="l">
              <a:buNone/>
            </a:pPr>
            <a:r>
              <a:rPr lang="en-US" sz="1000" b="1" dirty="0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Pas de </a:t>
            </a:r>
            <a:r>
              <a:rPr lang="en-US" sz="1000" b="1" dirty="0" err="1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contagiosité</a:t>
            </a:r>
            <a:r>
              <a:rPr lang="en-US" sz="1000" b="1" dirty="0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 </a:t>
            </a:r>
            <a:r>
              <a:rPr lang="en-US" sz="1000" b="1" dirty="0" err="1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avant</a:t>
            </a:r>
            <a:r>
              <a:rPr lang="en-US" sz="1000" b="1" dirty="0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 le début des </a:t>
            </a:r>
            <a:r>
              <a:rPr lang="en-US" sz="1000" b="1" dirty="0" err="1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symptômes</a:t>
            </a:r>
            <a:endParaRPr lang="en-US" sz="1000" b="1" dirty="0">
              <a:solidFill>
                <a:srgbClr val="9A9A9A"/>
              </a:solidFill>
              <a:latin typeface="Helvetica" pitchFamily="34" charset="0"/>
              <a:ea typeface="Helvetica" pitchFamily="34" charset="-122"/>
              <a:cs typeface="Helvetica" pitchFamily="34" charset="-120"/>
            </a:endParaRPr>
          </a:p>
        </p:txBody>
      </p:sp>
      <p:sp>
        <p:nvSpPr>
          <p:cNvPr id="192" name="Text 22">
            <a:extLst>
              <a:ext uri="{FF2B5EF4-FFF2-40B4-BE49-F238E27FC236}">
                <a16:creationId xmlns:a16="http://schemas.microsoft.com/office/drawing/2014/main" id="{B163FA0D-C128-084F-5BAE-E374E3E35521}"/>
              </a:ext>
            </a:extLst>
          </p:cNvPr>
          <p:cNvSpPr/>
          <p:nvPr/>
        </p:nvSpPr>
        <p:spPr>
          <a:xfrm>
            <a:off x="5580808" y="7096720"/>
            <a:ext cx="6789039" cy="26926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863" b="1" dirty="0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</a:rPr>
              <a:t>Source : </a:t>
            </a:r>
            <a:r>
              <a:rPr lang="en-US" sz="863" b="1" u="sng" dirty="0">
                <a:solidFill>
                  <a:srgbClr val="9A9A9A"/>
                </a:solidFill>
                <a:latin typeface="Helvetica" pitchFamily="34" charset="0"/>
                <a:ea typeface="Helvetica" pitchFamily="34" charset="-122"/>
                <a:cs typeface="Helvetica" pitchFamily="34" charset="-12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ECDC — How does Ebola disease spread?</a:t>
            </a:r>
            <a:endParaRPr lang="en-US" sz="863" b="1" dirty="0"/>
          </a:p>
        </p:txBody>
      </p:sp>
      <p:sp>
        <p:nvSpPr>
          <p:cNvPr id="23" name="Text 19"/>
          <p:cNvSpPr/>
          <p:nvPr/>
        </p:nvSpPr>
        <p:spPr>
          <a:xfrm>
            <a:off x="1078115" y="2031834"/>
            <a:ext cx="3838242" cy="4940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100" b="1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Voyage ≤ 21 j en zone endémique/épidémique ? </a:t>
            </a:r>
            <a:endParaRPr lang="en-US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31"/>
          <p:cNvSpPr/>
          <p:nvPr/>
        </p:nvSpPr>
        <p:spPr>
          <a:xfrm>
            <a:off x="818699" y="2812595"/>
            <a:ext cx="2830436" cy="2242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100" b="1" dirty="0">
                <a:solidFill>
                  <a:schemeClr val="tx2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Exposition identifiée ?</a:t>
            </a:r>
            <a:endParaRPr lang="en-US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 32"/>
          <p:cNvSpPr/>
          <p:nvPr/>
        </p:nvSpPr>
        <p:spPr>
          <a:xfrm>
            <a:off x="818699" y="3018387"/>
            <a:ext cx="4137507" cy="4411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Contact avec un </a:t>
            </a:r>
            <a:r>
              <a:rPr lang="en-US" sz="900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cas</a:t>
            </a: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humain, contact avec un animal (chauves-souris, rongeurs, primates, </a:t>
            </a:r>
            <a:r>
              <a:rPr lang="en-US" sz="900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visite</a:t>
            </a: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de </a:t>
            </a:r>
            <a:r>
              <a:rPr lang="en-US" sz="900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grottes</a:t>
            </a: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…) ; </a:t>
            </a:r>
            <a:r>
              <a:rPr lang="en-US" sz="900" dirty="0" err="1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soins</a:t>
            </a:r>
            <a:r>
              <a:rPr lang="en-US" sz="900" dirty="0">
                <a:solidFill>
                  <a:srgbClr val="5E7686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de santé ; rites funéraires ; ...</a:t>
            </a:r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" y="1487"/>
            <a:ext cx="10696575" cy="7559877"/>
          </a:xfrm>
          <a:prstGeom prst="rect">
            <a:avLst/>
          </a:prstGeom>
          <a:ln/>
          <a:effectLst>
            <a:outerShdw blurRad="762000" dist="28575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3"/>
          <p:cNvSpPr/>
          <p:nvPr/>
        </p:nvSpPr>
        <p:spPr>
          <a:xfrm>
            <a:off x="1613294" y="362857"/>
            <a:ext cx="14455" cy="534829"/>
          </a:xfrm>
          <a:prstGeom prst="rect">
            <a:avLst/>
          </a:prstGeom>
          <a:solidFill>
            <a:srgbClr val="E7E1D9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830117" y="406222"/>
            <a:ext cx="448100" cy="448100"/>
          </a:xfrm>
          <a:prstGeom prst="roundRect">
            <a:avLst>
              <a:gd name="adj" fmla="val 24194"/>
            </a:avLst>
          </a:prstGeom>
          <a:solidFill>
            <a:srgbClr val="EBA94A"/>
          </a:solidFill>
          <a:ln/>
          <a:effectLst>
            <a:outerShdw blurRad="171450" dist="76200" dir="5400000" algn="bl" rotWithShape="0">
              <a:srgbClr val="E6982F">
                <a:alpha val="3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1801207" y="406222"/>
            <a:ext cx="505919" cy="47700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algn="ctr" defTabSz="693847"/>
            <a:r>
              <a:rPr lang="en-US" sz="2049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4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2466130" y="333948"/>
            <a:ext cx="7374797" cy="15177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97" b="1" kern="0" spc="127" dirty="0">
                <a:solidFill>
                  <a:srgbClr val="E698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3 · RECUEIL &amp; TRANSMISSION</a:t>
            </a:r>
            <a:endParaRPr lang="en-US" sz="79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7"/>
          <p:cNvSpPr/>
          <p:nvPr/>
        </p:nvSpPr>
        <p:spPr>
          <a:xfrm>
            <a:off x="2466130" y="471269"/>
            <a:ext cx="7374797" cy="325234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935" b="1" kern="0" spc="-29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Infos à recueillir et à transmettre</a:t>
            </a:r>
            <a:endParaRPr lang="en-US" sz="193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8"/>
          <p:cNvSpPr/>
          <p:nvPr/>
        </p:nvSpPr>
        <p:spPr>
          <a:xfrm>
            <a:off x="2466130" y="789275"/>
            <a:ext cx="7374797" cy="16623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911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Check-list d'anamnèse — à communiquer à Vivalis lors de l'appel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9814039" y="420677"/>
            <a:ext cx="521165" cy="245732"/>
          </a:xfrm>
          <a:prstGeom prst="roundRect">
            <a:avLst>
              <a:gd name="adj" fmla="val 50000"/>
            </a:avLst>
          </a:prstGeom>
          <a:solidFill>
            <a:srgbClr val="2C3A56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9871858" y="471269"/>
            <a:ext cx="347707" cy="17345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algn="r" defTabSz="693847"/>
            <a:r>
              <a:rPr lang="en-US" sz="967" b="1" kern="0" spc="39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3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776096" y="717001"/>
            <a:ext cx="559108" cy="15177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algn="r" defTabSz="693847"/>
            <a:r>
              <a:rPr lang="en-US" sz="797" b="1" kern="0" spc="32" dirty="0" err="1">
                <a:solidFill>
                  <a:srgbClr val="E698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juin</a:t>
            </a:r>
            <a:r>
              <a:rPr lang="en-US" sz="797" b="1" kern="0" spc="32" dirty="0">
                <a:solidFill>
                  <a:srgbClr val="E698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2026</a:t>
            </a:r>
            <a:endParaRPr lang="en-US" sz="79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361371" y="1056689"/>
            <a:ext cx="9973833" cy="28910"/>
          </a:xfrm>
          <a:prstGeom prst="roundRect">
            <a:avLst>
              <a:gd name="adj" fmla="val 50000"/>
            </a:avLst>
          </a:prstGeom>
          <a:solidFill>
            <a:srgbClr val="E0457B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361371" y="1273512"/>
            <a:ext cx="216822" cy="50592"/>
          </a:xfrm>
          <a:prstGeom prst="roundRect">
            <a:avLst>
              <a:gd name="adj" fmla="val 50000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657694" y="1230147"/>
            <a:ext cx="2474512" cy="166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911" b="1" kern="0" spc="73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À RECUEILLIR — PATIENT &amp; VOYAGE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Shape 15"/>
          <p:cNvSpPr/>
          <p:nvPr/>
        </p:nvSpPr>
        <p:spPr>
          <a:xfrm>
            <a:off x="3758256" y="1273512"/>
            <a:ext cx="216822" cy="50592"/>
          </a:xfrm>
          <a:prstGeom prst="roundRect">
            <a:avLst>
              <a:gd name="adj" fmla="val 50000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4054580" y="1230147"/>
            <a:ext cx="2855796" cy="166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911" b="1" kern="0" spc="73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À RECUEILLIR — EXPOSITION &amp; CLINIQUE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7155141" y="1273512"/>
            <a:ext cx="216822" cy="50592"/>
          </a:xfrm>
          <a:prstGeom prst="roundRect">
            <a:avLst>
              <a:gd name="adj" fmla="val 50000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7451465" y="1230147"/>
            <a:ext cx="1996917" cy="166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911" b="1" kern="0" spc="73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CONTACTS &amp; COORDONNÉES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361370" y="1468652"/>
            <a:ext cx="3180063" cy="27753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9525">
            <a:solidFill>
              <a:srgbClr val="E9E4DC"/>
            </a:solidFill>
            <a:prstDash val="solid"/>
          </a:ln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542056" y="1634883"/>
            <a:ext cx="2903253" cy="16623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 lnSpcReduction="10000"/>
          </a:bodyPr>
          <a:lstStyle/>
          <a:p>
            <a:pPr defTabSz="693847"/>
            <a:r>
              <a:rPr lang="en-US" sz="882" b="1" kern="0" spc="6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IDENTITÉ &amp; CONTACT</a:t>
            </a:r>
            <a:endParaRPr lang="en-US" sz="88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542056" y="2153788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2"/>
          <p:cNvSpPr/>
          <p:nvPr/>
        </p:nvSpPr>
        <p:spPr>
          <a:xfrm>
            <a:off x="802243" y="2146561"/>
            <a:ext cx="1074401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Nom, prénom, âge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542056" y="2629330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802243" y="2622102"/>
            <a:ext cx="2086015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N° de téléphone </a:t>
            </a:r>
            <a:r>
              <a:rPr lang="en-US" sz="939" b="1" dirty="0">
                <a:solidFill>
                  <a:srgbClr val="E698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(pour rappel / suivi)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Shape 25"/>
          <p:cNvSpPr/>
          <p:nvPr/>
        </p:nvSpPr>
        <p:spPr>
          <a:xfrm>
            <a:off x="542056" y="3104872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802243" y="3097644"/>
            <a:ext cx="1837796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Adresse — lieu actuel du patient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Shape 27"/>
          <p:cNvSpPr/>
          <p:nvPr/>
        </p:nvSpPr>
        <p:spPr>
          <a:xfrm>
            <a:off x="542056" y="3580526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28"/>
          <p:cNvSpPr/>
          <p:nvPr/>
        </p:nvSpPr>
        <p:spPr>
          <a:xfrm>
            <a:off x="802243" y="3573298"/>
            <a:ext cx="2119049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Médecin traitant / entourage présent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Shape 29"/>
          <p:cNvSpPr/>
          <p:nvPr/>
        </p:nvSpPr>
        <p:spPr>
          <a:xfrm>
            <a:off x="361370" y="4402983"/>
            <a:ext cx="3180063" cy="2616324"/>
          </a:xfrm>
          <a:prstGeom prst="roundRect">
            <a:avLst>
              <a:gd name="adj" fmla="val 4420"/>
            </a:avLst>
          </a:prstGeom>
          <a:solidFill>
            <a:srgbClr val="FFFFFF"/>
          </a:solidFill>
          <a:ln w="9525">
            <a:solidFill>
              <a:srgbClr val="E9E4DC"/>
            </a:solidFill>
            <a:prstDash val="solid"/>
          </a:ln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Text 30"/>
          <p:cNvSpPr/>
          <p:nvPr/>
        </p:nvSpPr>
        <p:spPr>
          <a:xfrm>
            <a:off x="542056" y="4576441"/>
            <a:ext cx="573337" cy="166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882" b="1" kern="0" spc="6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VOYAGE</a:t>
            </a:r>
            <a:endParaRPr lang="en-US" sz="88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Shape 31"/>
          <p:cNvSpPr/>
          <p:nvPr/>
        </p:nvSpPr>
        <p:spPr>
          <a:xfrm>
            <a:off x="1129848" y="4569214"/>
            <a:ext cx="248329" cy="151776"/>
          </a:xfrm>
          <a:prstGeom prst="roundRect">
            <a:avLst>
              <a:gd name="adj" fmla="val 33333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Text 32"/>
          <p:cNvSpPr/>
          <p:nvPr/>
        </p:nvSpPr>
        <p:spPr>
          <a:xfrm>
            <a:off x="1194895" y="4590896"/>
            <a:ext cx="176055" cy="13732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683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Q1</a:t>
            </a:r>
            <a:endParaRPr lang="en-US" sz="68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Shape 33"/>
          <p:cNvSpPr/>
          <p:nvPr/>
        </p:nvSpPr>
        <p:spPr>
          <a:xfrm>
            <a:off x="542056" y="5178123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Text 34"/>
          <p:cNvSpPr/>
          <p:nvPr/>
        </p:nvSpPr>
        <p:spPr>
          <a:xfrm>
            <a:off x="802243" y="5170896"/>
            <a:ext cx="1229225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Pays / régions visités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Shape 35"/>
          <p:cNvSpPr/>
          <p:nvPr/>
        </p:nvSpPr>
        <p:spPr>
          <a:xfrm>
            <a:off x="542056" y="5729214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Text 36"/>
          <p:cNvSpPr/>
          <p:nvPr/>
        </p:nvSpPr>
        <p:spPr>
          <a:xfrm>
            <a:off x="802243" y="5721986"/>
            <a:ext cx="2071010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 de retour — séjour ≤ 21 jours ?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Shape 37"/>
          <p:cNvSpPr/>
          <p:nvPr/>
        </p:nvSpPr>
        <p:spPr>
          <a:xfrm>
            <a:off x="542056" y="6280304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Text 38"/>
          <p:cNvSpPr/>
          <p:nvPr/>
        </p:nvSpPr>
        <p:spPr>
          <a:xfrm>
            <a:off x="802243" y="6273077"/>
            <a:ext cx="2483467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Itinéraire, escales, milieu (rural / hospitalier)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Shape 39"/>
          <p:cNvSpPr/>
          <p:nvPr/>
        </p:nvSpPr>
        <p:spPr>
          <a:xfrm>
            <a:off x="3758256" y="1468652"/>
            <a:ext cx="3180063" cy="3081025"/>
          </a:xfrm>
          <a:prstGeom prst="roundRect">
            <a:avLst>
              <a:gd name="adj" fmla="val 3753"/>
            </a:avLst>
          </a:prstGeom>
          <a:solidFill>
            <a:srgbClr val="FFFFFF"/>
          </a:solidFill>
          <a:ln w="9525">
            <a:solidFill>
              <a:srgbClr val="E9E4DC"/>
            </a:solidFill>
            <a:prstDash val="solid"/>
          </a:ln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Text 40"/>
          <p:cNvSpPr/>
          <p:nvPr/>
        </p:nvSpPr>
        <p:spPr>
          <a:xfrm>
            <a:off x="3938941" y="1642110"/>
            <a:ext cx="859046" cy="166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882" b="1" kern="0" spc="6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EXPOSITION</a:t>
            </a:r>
            <a:endParaRPr lang="en-US" sz="88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Shape 41"/>
          <p:cNvSpPr/>
          <p:nvPr/>
        </p:nvSpPr>
        <p:spPr>
          <a:xfrm>
            <a:off x="4812443" y="1634883"/>
            <a:ext cx="260074" cy="151776"/>
          </a:xfrm>
          <a:prstGeom prst="roundRect">
            <a:avLst>
              <a:gd name="adj" fmla="val 33333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 42"/>
          <p:cNvSpPr/>
          <p:nvPr/>
        </p:nvSpPr>
        <p:spPr>
          <a:xfrm>
            <a:off x="4877489" y="1656565"/>
            <a:ext cx="187800" cy="13732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683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</a:t>
            </a:r>
            <a:endParaRPr lang="en-US" sz="68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Shape 43"/>
          <p:cNvSpPr/>
          <p:nvPr/>
        </p:nvSpPr>
        <p:spPr>
          <a:xfrm>
            <a:off x="3938941" y="1938096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" name="Text 44"/>
          <p:cNvSpPr/>
          <p:nvPr/>
        </p:nvSpPr>
        <p:spPr>
          <a:xfrm>
            <a:off x="4199128" y="1930869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étroit (&lt; 1 m, sans EPI) avec cas probable / confirmé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" name="Shape 45"/>
          <p:cNvSpPr/>
          <p:nvPr/>
        </p:nvSpPr>
        <p:spPr>
          <a:xfrm>
            <a:off x="3938941" y="2324649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Text 46"/>
          <p:cNvSpPr/>
          <p:nvPr/>
        </p:nvSpPr>
        <p:spPr>
          <a:xfrm>
            <a:off x="4199128" y="2317422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Liquides biologiques (sang, selles, urine, vomissements)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0" name="Shape 47"/>
          <p:cNvSpPr/>
          <p:nvPr/>
        </p:nvSpPr>
        <p:spPr>
          <a:xfrm>
            <a:off x="3938941" y="2711203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" name="Text 48"/>
          <p:cNvSpPr/>
          <p:nvPr/>
        </p:nvSpPr>
        <p:spPr>
          <a:xfrm>
            <a:off x="4199128" y="2703976"/>
            <a:ext cx="2305737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Accident percutané / échantillon de labo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2" name="Shape 49"/>
          <p:cNvSpPr/>
          <p:nvPr/>
        </p:nvSpPr>
        <p:spPr>
          <a:xfrm>
            <a:off x="3938941" y="2956596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3" name="Text 50"/>
          <p:cNvSpPr/>
          <p:nvPr/>
        </p:nvSpPr>
        <p:spPr>
          <a:xfrm>
            <a:off x="4199128" y="2949369"/>
            <a:ext cx="2386227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Rites funéraires sans EPI en zone à risque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4" name="Shape 51"/>
          <p:cNvSpPr/>
          <p:nvPr/>
        </p:nvSpPr>
        <p:spPr>
          <a:xfrm>
            <a:off x="3938941" y="3202103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5" name="Text 52"/>
          <p:cNvSpPr/>
          <p:nvPr/>
        </p:nvSpPr>
        <p:spPr>
          <a:xfrm>
            <a:off x="4199128" y="3194876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sexuel non protégé ≤ 6 mois après guérison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6" name="Shape 53"/>
          <p:cNvSpPr/>
          <p:nvPr/>
        </p:nvSpPr>
        <p:spPr>
          <a:xfrm>
            <a:off x="3938941" y="3588656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7" name="Text 54"/>
          <p:cNvSpPr/>
          <p:nvPr/>
        </p:nvSpPr>
        <p:spPr>
          <a:xfrm>
            <a:off x="4199128" y="3581429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Animaux sauvages / viande de brousse · tique, bétail (FHCC)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8" name="Shape 55"/>
          <p:cNvSpPr/>
          <p:nvPr/>
        </p:nvSpPr>
        <p:spPr>
          <a:xfrm>
            <a:off x="3938941" y="3975210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9" name="Text 56"/>
          <p:cNvSpPr/>
          <p:nvPr/>
        </p:nvSpPr>
        <p:spPr>
          <a:xfrm>
            <a:off x="4199128" y="3967983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Soins / visite hôpital prenant en charge des FHV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0" name="Shape 57"/>
          <p:cNvSpPr/>
          <p:nvPr/>
        </p:nvSpPr>
        <p:spPr>
          <a:xfrm>
            <a:off x="3758256" y="4708680"/>
            <a:ext cx="3180063" cy="2310627"/>
          </a:xfrm>
          <a:prstGeom prst="roundRect">
            <a:avLst>
              <a:gd name="adj" fmla="val 5005"/>
            </a:avLst>
          </a:prstGeom>
          <a:solidFill>
            <a:srgbClr val="FFFFFF"/>
          </a:solidFill>
          <a:ln w="9525">
            <a:solidFill>
              <a:srgbClr val="E9E4DC"/>
            </a:solidFill>
            <a:prstDash val="solid"/>
          </a:ln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1" name="Text 58"/>
          <p:cNvSpPr/>
          <p:nvPr/>
        </p:nvSpPr>
        <p:spPr>
          <a:xfrm>
            <a:off x="3938941" y="4882138"/>
            <a:ext cx="673843" cy="166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882" b="1" kern="0" spc="6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CLINIQUE</a:t>
            </a:r>
            <a:endParaRPr lang="en-US" sz="88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2" name="Shape 59"/>
          <p:cNvSpPr/>
          <p:nvPr/>
        </p:nvSpPr>
        <p:spPr>
          <a:xfrm>
            <a:off x="4627240" y="4874911"/>
            <a:ext cx="261655" cy="151776"/>
          </a:xfrm>
          <a:prstGeom prst="roundRect">
            <a:avLst>
              <a:gd name="adj" fmla="val 33333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3" name="Text 60"/>
          <p:cNvSpPr/>
          <p:nvPr/>
        </p:nvSpPr>
        <p:spPr>
          <a:xfrm>
            <a:off x="4692286" y="4896593"/>
            <a:ext cx="189381" cy="13732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683" b="1" kern="0" spc="2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Q3</a:t>
            </a:r>
            <a:endParaRPr lang="en-US" sz="68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4" name="Shape 61"/>
          <p:cNvSpPr/>
          <p:nvPr/>
        </p:nvSpPr>
        <p:spPr>
          <a:xfrm>
            <a:off x="3938941" y="5202064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5" name="Text 62"/>
          <p:cNvSpPr/>
          <p:nvPr/>
        </p:nvSpPr>
        <p:spPr>
          <a:xfrm>
            <a:off x="4199128" y="5194837"/>
            <a:ext cx="2283753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 de début des symptômes · T° max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6" name="Shape 63"/>
          <p:cNvSpPr/>
          <p:nvPr/>
        </p:nvSpPr>
        <p:spPr>
          <a:xfrm>
            <a:off x="3938941" y="5471511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7" name="Text 64"/>
          <p:cNvSpPr/>
          <p:nvPr/>
        </p:nvSpPr>
        <p:spPr>
          <a:xfrm>
            <a:off x="4199128" y="5464284"/>
            <a:ext cx="2395649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Fièvre ≥ 38 °C · hémorragies inexpliquées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8" name="Shape 65"/>
          <p:cNvSpPr/>
          <p:nvPr/>
        </p:nvSpPr>
        <p:spPr>
          <a:xfrm>
            <a:off x="3938941" y="5740845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9" name="Text 66"/>
          <p:cNvSpPr/>
          <p:nvPr/>
        </p:nvSpPr>
        <p:spPr>
          <a:xfrm>
            <a:off x="4199128" y="5733618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Défaillance multiviscérale (MOF) · choc / hypotension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0" name="Shape 67"/>
          <p:cNvSpPr/>
          <p:nvPr/>
        </p:nvSpPr>
        <p:spPr>
          <a:xfrm>
            <a:off x="3938941" y="6151453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1" name="Text 68"/>
          <p:cNvSpPr/>
          <p:nvPr/>
        </p:nvSpPr>
        <p:spPr>
          <a:xfrm>
            <a:off x="4199128" y="6144226"/>
            <a:ext cx="2635261" cy="34352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Vomissements / diarrhée profuse · céphalées · fatigue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2" name="Shape 69"/>
          <p:cNvSpPr/>
          <p:nvPr/>
        </p:nvSpPr>
        <p:spPr>
          <a:xfrm>
            <a:off x="3938941" y="6561947"/>
            <a:ext cx="166231" cy="166231"/>
          </a:xfrm>
          <a:prstGeom prst="roundRect">
            <a:avLst>
              <a:gd name="adj" fmla="val 26087"/>
            </a:avLst>
          </a:prstGeom>
          <a:solidFill>
            <a:srgbClr val="FFFFFF"/>
          </a:solidFill>
          <a:ln w="19050">
            <a:solidFill>
              <a:srgbClr val="C7CCD6"/>
            </a:solidFill>
            <a:prstDash val="solid"/>
          </a:ln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3" name="Text 70"/>
          <p:cNvSpPr/>
          <p:nvPr/>
        </p:nvSpPr>
        <p:spPr>
          <a:xfrm>
            <a:off x="4199128" y="6554720"/>
            <a:ext cx="2268399" cy="18621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2000"/>
              </a:lnSpc>
            </a:pPr>
            <a:r>
              <a:rPr lang="en-US" sz="939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Pharyngite · urines foncées (arénavirus)</a:t>
            </a:r>
            <a:endParaRPr lang="en-US" sz="93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4" name="Shape 71"/>
          <p:cNvSpPr/>
          <p:nvPr/>
        </p:nvSpPr>
        <p:spPr>
          <a:xfrm>
            <a:off x="7155141" y="1468653"/>
            <a:ext cx="3180063" cy="773333"/>
          </a:xfrm>
          <a:prstGeom prst="roundRect">
            <a:avLst>
              <a:gd name="adj" fmla="val 14953"/>
            </a:avLst>
          </a:prstGeom>
          <a:solidFill>
            <a:srgbClr val="3A4865"/>
          </a:solidFill>
          <a:ln/>
          <a:effectLst>
            <a:outerShdw blurRad="247650" dist="114300" dir="5400000" algn="bl" rotWithShape="0">
              <a:srgbClr val="2C3A56">
                <a:alpha val="28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5" name="Text 72"/>
          <p:cNvSpPr/>
          <p:nvPr/>
        </p:nvSpPr>
        <p:spPr>
          <a:xfrm>
            <a:off x="7328599" y="1613200"/>
            <a:ext cx="1633170" cy="36137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/>
            <a:r>
              <a:rPr lang="en-US" sz="1024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VIVALIS — 1</a:t>
            </a:r>
            <a:r>
              <a:rPr lang="en-US" sz="854" b="1" baseline="30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 </a:t>
            </a:r>
            <a:r>
              <a:rPr lang="en-US" sz="1024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appel systématique</a:t>
            </a:r>
            <a:endParaRPr lang="en-US" sz="1024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6" name="Text 73"/>
          <p:cNvSpPr/>
          <p:nvPr/>
        </p:nvSpPr>
        <p:spPr>
          <a:xfrm>
            <a:off x="7328599" y="1981799"/>
            <a:ext cx="1633170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40" dirty="0">
                <a:solidFill>
                  <a:srgbClr val="C5CD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h/24 · notif-hyg@vivalis.brussels</a:t>
            </a:r>
            <a:endParaRPr lang="en-US" sz="74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7" name="Text 74"/>
          <p:cNvSpPr/>
          <p:nvPr/>
        </p:nvSpPr>
        <p:spPr>
          <a:xfrm>
            <a:off x="9019588" y="1750521"/>
            <a:ext cx="1199977" cy="238505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366" b="1" kern="0" spc="14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02 552 01 91</a:t>
            </a:r>
            <a:endParaRPr lang="en-US" sz="1366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8" name="Shape 75"/>
          <p:cNvSpPr/>
          <p:nvPr/>
        </p:nvSpPr>
        <p:spPr>
          <a:xfrm>
            <a:off x="7155141" y="2343169"/>
            <a:ext cx="3180063" cy="727710"/>
          </a:xfrm>
          <a:prstGeom prst="roundRect">
            <a:avLst>
              <a:gd name="adj" fmla="val 13904"/>
            </a:avLst>
          </a:prstGeom>
          <a:solidFill>
            <a:srgbClr val="FFFFFF"/>
          </a:solidFill>
          <a:ln/>
          <a:effectLst>
            <a:outerShdw blurRad="133350" dist="38100" dir="5400000" algn="bl" rotWithShape="0">
              <a:srgbClr val="2C3A56">
                <a:alpha val="43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9" name="Shape 76"/>
          <p:cNvSpPr/>
          <p:nvPr/>
        </p:nvSpPr>
        <p:spPr>
          <a:xfrm>
            <a:off x="7155141" y="3063653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0" name="Shape 77"/>
          <p:cNvSpPr/>
          <p:nvPr/>
        </p:nvSpPr>
        <p:spPr>
          <a:xfrm>
            <a:off x="7155141" y="2343170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1" name="Shape 78"/>
          <p:cNvSpPr/>
          <p:nvPr/>
        </p:nvSpPr>
        <p:spPr>
          <a:xfrm>
            <a:off x="7155141" y="2343169"/>
            <a:ext cx="36137" cy="727710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2" name="Shape 79"/>
          <p:cNvSpPr/>
          <p:nvPr/>
        </p:nvSpPr>
        <p:spPr>
          <a:xfrm>
            <a:off x="10327977" y="2343169"/>
            <a:ext cx="7227" cy="727710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3" name="Text 80"/>
          <p:cNvSpPr/>
          <p:nvPr/>
        </p:nvSpPr>
        <p:spPr>
          <a:xfrm>
            <a:off x="7350281" y="2490993"/>
            <a:ext cx="1703299" cy="323652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20000"/>
              </a:lnSpc>
            </a:pPr>
            <a:r>
              <a:rPr lang="en-US" sz="967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 Saint-Pierre — Infectiologue de garde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4" name="Text 81"/>
          <p:cNvSpPr/>
          <p:nvPr/>
        </p:nvSpPr>
        <p:spPr>
          <a:xfrm>
            <a:off x="7350281" y="2807418"/>
            <a:ext cx="1703299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69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Hôpital de référence</a:t>
            </a:r>
            <a:endParaRPr lang="en-US" sz="76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5" name="Text 82"/>
          <p:cNvSpPr/>
          <p:nvPr/>
        </p:nvSpPr>
        <p:spPr>
          <a:xfrm>
            <a:off x="9111400" y="2620295"/>
            <a:ext cx="1115393" cy="20236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138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0479 83 80 13</a:t>
            </a:r>
            <a:endParaRPr lang="en-US" sz="113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6" name="Shape 83"/>
          <p:cNvSpPr/>
          <p:nvPr/>
        </p:nvSpPr>
        <p:spPr>
          <a:xfrm>
            <a:off x="7155141" y="3172064"/>
            <a:ext cx="3180063" cy="727823"/>
          </a:xfrm>
          <a:prstGeom prst="roundRect">
            <a:avLst>
              <a:gd name="adj" fmla="val 13902"/>
            </a:avLst>
          </a:prstGeom>
          <a:solidFill>
            <a:srgbClr val="FFFFFF"/>
          </a:solidFill>
          <a:ln/>
          <a:effectLst>
            <a:outerShdw blurRad="133350" dist="38100" dir="5400000" algn="bl" rotWithShape="0">
              <a:srgbClr val="2C3A56">
                <a:alpha val="43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7" name="Shape 84"/>
          <p:cNvSpPr/>
          <p:nvPr/>
        </p:nvSpPr>
        <p:spPr>
          <a:xfrm>
            <a:off x="7155141" y="3892660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8" name="Shape 85"/>
          <p:cNvSpPr/>
          <p:nvPr/>
        </p:nvSpPr>
        <p:spPr>
          <a:xfrm>
            <a:off x="7155141" y="3172064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9" name="Shape 86"/>
          <p:cNvSpPr/>
          <p:nvPr/>
        </p:nvSpPr>
        <p:spPr>
          <a:xfrm>
            <a:off x="7155141" y="3172064"/>
            <a:ext cx="36137" cy="727823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0" name="Shape 87"/>
          <p:cNvSpPr/>
          <p:nvPr/>
        </p:nvSpPr>
        <p:spPr>
          <a:xfrm>
            <a:off x="10327977" y="3172064"/>
            <a:ext cx="7227" cy="727823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1" name="Text 88"/>
          <p:cNvSpPr/>
          <p:nvPr/>
        </p:nvSpPr>
        <p:spPr>
          <a:xfrm>
            <a:off x="7350281" y="3319887"/>
            <a:ext cx="1680487" cy="323652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20000"/>
              </a:lnSpc>
            </a:pPr>
            <a:r>
              <a:rPr lang="en-US" sz="967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 Saint-Pierre — Spécialiste IPC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2" name="Text 89"/>
          <p:cNvSpPr/>
          <p:nvPr/>
        </p:nvSpPr>
        <p:spPr>
          <a:xfrm>
            <a:off x="7350281" y="3636312"/>
            <a:ext cx="1680487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69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Hôpital de référence</a:t>
            </a:r>
            <a:endParaRPr lang="en-US" sz="76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3" name="Text 90"/>
          <p:cNvSpPr/>
          <p:nvPr/>
        </p:nvSpPr>
        <p:spPr>
          <a:xfrm>
            <a:off x="9088588" y="3449190"/>
            <a:ext cx="1138205" cy="20236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138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0490 52 59 97</a:t>
            </a:r>
            <a:endParaRPr lang="en-US" sz="113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4" name="Shape 91"/>
          <p:cNvSpPr/>
          <p:nvPr/>
        </p:nvSpPr>
        <p:spPr>
          <a:xfrm>
            <a:off x="7155141" y="4001071"/>
            <a:ext cx="3180063" cy="727710"/>
          </a:xfrm>
          <a:prstGeom prst="roundRect">
            <a:avLst>
              <a:gd name="adj" fmla="val 13904"/>
            </a:avLst>
          </a:prstGeom>
          <a:solidFill>
            <a:srgbClr val="FFFFFF"/>
          </a:solidFill>
          <a:ln/>
          <a:effectLst>
            <a:outerShdw blurRad="133350" dist="38100" dir="5400000" algn="bl" rotWithShape="0">
              <a:srgbClr val="2C3A56">
                <a:alpha val="43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5" name="Shape 92"/>
          <p:cNvSpPr/>
          <p:nvPr/>
        </p:nvSpPr>
        <p:spPr>
          <a:xfrm>
            <a:off x="7155141" y="4721554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6" name="Shape 93"/>
          <p:cNvSpPr/>
          <p:nvPr/>
        </p:nvSpPr>
        <p:spPr>
          <a:xfrm>
            <a:off x="7155141" y="4001071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7" name="Shape 94"/>
          <p:cNvSpPr/>
          <p:nvPr/>
        </p:nvSpPr>
        <p:spPr>
          <a:xfrm>
            <a:off x="7155141" y="4001071"/>
            <a:ext cx="36137" cy="727710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8" name="Shape 95"/>
          <p:cNvSpPr/>
          <p:nvPr/>
        </p:nvSpPr>
        <p:spPr>
          <a:xfrm>
            <a:off x="10327977" y="4001071"/>
            <a:ext cx="7227" cy="727710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9" name="Text 96"/>
          <p:cNvSpPr/>
          <p:nvPr/>
        </p:nvSpPr>
        <p:spPr>
          <a:xfrm>
            <a:off x="7350281" y="4148895"/>
            <a:ext cx="1847734" cy="323652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/>
          </a:bodyPr>
          <a:lstStyle/>
          <a:p>
            <a:pPr defTabSz="693847">
              <a:lnSpc>
                <a:spcPct val="120000"/>
              </a:lnSpc>
            </a:pPr>
            <a:r>
              <a:rPr lang="en-US" sz="967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UZA Anvers — Heures ouvrables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0" name="Text 97"/>
          <p:cNvSpPr/>
          <p:nvPr/>
        </p:nvSpPr>
        <p:spPr>
          <a:xfrm>
            <a:off x="7350281" y="4465319"/>
            <a:ext cx="1847734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69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Hôpital de référence</a:t>
            </a:r>
            <a:endParaRPr lang="en-US" sz="76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1" name="Text 98"/>
          <p:cNvSpPr/>
          <p:nvPr/>
        </p:nvSpPr>
        <p:spPr>
          <a:xfrm>
            <a:off x="9255835" y="4278197"/>
            <a:ext cx="970958" cy="20236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138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03 821 51 10</a:t>
            </a:r>
            <a:endParaRPr lang="en-US" sz="113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2" name="Shape 99"/>
          <p:cNvSpPr/>
          <p:nvPr/>
        </p:nvSpPr>
        <p:spPr>
          <a:xfrm>
            <a:off x="7155141" y="4829965"/>
            <a:ext cx="3180063" cy="594907"/>
          </a:xfrm>
          <a:prstGeom prst="roundRect">
            <a:avLst>
              <a:gd name="adj" fmla="val 17008"/>
            </a:avLst>
          </a:prstGeom>
          <a:solidFill>
            <a:srgbClr val="FFFFFF"/>
          </a:solidFill>
          <a:ln/>
          <a:effectLst>
            <a:outerShdw blurRad="133350" dist="38100" dir="5400000" algn="bl" rotWithShape="0">
              <a:srgbClr val="2C3A56">
                <a:alpha val="43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3" name="Shape 100"/>
          <p:cNvSpPr/>
          <p:nvPr/>
        </p:nvSpPr>
        <p:spPr>
          <a:xfrm>
            <a:off x="7155141" y="5417645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4" name="Shape 101"/>
          <p:cNvSpPr/>
          <p:nvPr/>
        </p:nvSpPr>
        <p:spPr>
          <a:xfrm>
            <a:off x="7155141" y="4829965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5" name="Shape 102"/>
          <p:cNvSpPr/>
          <p:nvPr/>
        </p:nvSpPr>
        <p:spPr>
          <a:xfrm>
            <a:off x="7155141" y="4829965"/>
            <a:ext cx="36137" cy="594907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6" name="Shape 103"/>
          <p:cNvSpPr/>
          <p:nvPr/>
        </p:nvSpPr>
        <p:spPr>
          <a:xfrm>
            <a:off x="10327977" y="4829965"/>
            <a:ext cx="7227" cy="59490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7" name="Text 104"/>
          <p:cNvSpPr/>
          <p:nvPr/>
        </p:nvSpPr>
        <p:spPr>
          <a:xfrm>
            <a:off x="7350281" y="4977789"/>
            <a:ext cx="1662306" cy="17628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20000"/>
              </a:lnSpc>
            </a:pPr>
            <a:r>
              <a:rPr lang="en-US" sz="967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UZA Anvers — Hors heures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8" name="Text 105"/>
          <p:cNvSpPr/>
          <p:nvPr/>
        </p:nvSpPr>
        <p:spPr>
          <a:xfrm>
            <a:off x="7350281" y="5146842"/>
            <a:ext cx="1662306" cy="159003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/>
            <a:r>
              <a:rPr lang="en-US" sz="769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garde infectio / méd. tropicale</a:t>
            </a:r>
            <a:endParaRPr lang="en-US" sz="76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Text 106"/>
          <p:cNvSpPr/>
          <p:nvPr/>
        </p:nvSpPr>
        <p:spPr>
          <a:xfrm>
            <a:off x="9200838" y="5040689"/>
            <a:ext cx="1025955" cy="20236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138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03 821 30 00</a:t>
            </a:r>
            <a:endParaRPr lang="en-US" sz="113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Shape 107"/>
          <p:cNvSpPr/>
          <p:nvPr/>
        </p:nvSpPr>
        <p:spPr>
          <a:xfrm>
            <a:off x="7155141" y="5526055"/>
            <a:ext cx="3180063" cy="695978"/>
          </a:xfrm>
          <a:prstGeom prst="roundRect">
            <a:avLst>
              <a:gd name="adj" fmla="val 14538"/>
            </a:avLst>
          </a:prstGeom>
          <a:solidFill>
            <a:srgbClr val="FFFFFF"/>
          </a:solidFill>
          <a:ln/>
          <a:effectLst>
            <a:outerShdw blurRad="133350" dist="38100" dir="5400000" algn="bl" rotWithShape="0">
              <a:srgbClr val="2C3A56">
                <a:alpha val="43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Shape 108"/>
          <p:cNvSpPr/>
          <p:nvPr/>
        </p:nvSpPr>
        <p:spPr>
          <a:xfrm>
            <a:off x="7155141" y="6214806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2" name="Shape 109"/>
          <p:cNvSpPr/>
          <p:nvPr/>
        </p:nvSpPr>
        <p:spPr>
          <a:xfrm>
            <a:off x="7155141" y="5526056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3" name="Shape 110"/>
          <p:cNvSpPr/>
          <p:nvPr/>
        </p:nvSpPr>
        <p:spPr>
          <a:xfrm>
            <a:off x="7155141" y="5526055"/>
            <a:ext cx="36137" cy="695978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4" name="Shape 111"/>
          <p:cNvSpPr/>
          <p:nvPr/>
        </p:nvSpPr>
        <p:spPr>
          <a:xfrm>
            <a:off x="10327977" y="5526055"/>
            <a:ext cx="7227" cy="695978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5" name="Text 112"/>
          <p:cNvSpPr/>
          <p:nvPr/>
        </p:nvSpPr>
        <p:spPr>
          <a:xfrm>
            <a:off x="7350281" y="5673879"/>
            <a:ext cx="1806854" cy="17628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20000"/>
              </a:lnSpc>
            </a:pPr>
            <a:r>
              <a:rPr lang="en-US" sz="967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Departement Zorg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6" name="Text 113"/>
          <p:cNvSpPr/>
          <p:nvPr/>
        </p:nvSpPr>
        <p:spPr>
          <a:xfrm>
            <a:off x="7350281" y="5842932"/>
            <a:ext cx="1806854" cy="26018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/>
            <a:r>
              <a:rPr lang="en-US" sz="769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Autorité de santé régionale en Flandres</a:t>
            </a:r>
            <a:endParaRPr lang="en-US" sz="76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7" name="Text 114"/>
          <p:cNvSpPr/>
          <p:nvPr/>
        </p:nvSpPr>
        <p:spPr>
          <a:xfrm>
            <a:off x="9214954" y="5787258"/>
            <a:ext cx="1011838" cy="20236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138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02 512 93 89</a:t>
            </a:r>
            <a:endParaRPr lang="en-US" sz="113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8" name="Shape 115"/>
          <p:cNvSpPr/>
          <p:nvPr/>
        </p:nvSpPr>
        <p:spPr>
          <a:xfrm>
            <a:off x="7155141" y="6323217"/>
            <a:ext cx="3180063" cy="696091"/>
          </a:xfrm>
          <a:prstGeom prst="roundRect">
            <a:avLst>
              <a:gd name="adj" fmla="val 14536"/>
            </a:avLst>
          </a:prstGeom>
          <a:solidFill>
            <a:srgbClr val="FFFFFF"/>
          </a:solidFill>
          <a:ln/>
          <a:effectLst>
            <a:outerShdw blurRad="133350" dist="38100" dir="5400000" algn="bl" rotWithShape="0">
              <a:srgbClr val="2C3A56">
                <a:alpha val="43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9" name="Shape 116"/>
          <p:cNvSpPr/>
          <p:nvPr/>
        </p:nvSpPr>
        <p:spPr>
          <a:xfrm>
            <a:off x="7155141" y="7012080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0" name="Shape 117"/>
          <p:cNvSpPr/>
          <p:nvPr/>
        </p:nvSpPr>
        <p:spPr>
          <a:xfrm>
            <a:off x="7155141" y="6323217"/>
            <a:ext cx="3180063" cy="7227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1" name="Shape 118"/>
          <p:cNvSpPr/>
          <p:nvPr/>
        </p:nvSpPr>
        <p:spPr>
          <a:xfrm>
            <a:off x="7155141" y="6323217"/>
            <a:ext cx="36137" cy="696091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2" name="Shape 119"/>
          <p:cNvSpPr/>
          <p:nvPr/>
        </p:nvSpPr>
        <p:spPr>
          <a:xfrm>
            <a:off x="10327977" y="6323217"/>
            <a:ext cx="7227" cy="696091"/>
          </a:xfrm>
          <a:prstGeom prst="rect">
            <a:avLst/>
          </a:prstGeom>
          <a:solidFill>
            <a:srgbClr val="ECE6DE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3" name="Text 120"/>
          <p:cNvSpPr/>
          <p:nvPr/>
        </p:nvSpPr>
        <p:spPr>
          <a:xfrm>
            <a:off x="7350281" y="6471040"/>
            <a:ext cx="1802788" cy="17628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20000"/>
              </a:lnSpc>
            </a:pPr>
            <a:r>
              <a:rPr lang="en-US" sz="967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AVIQ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4" name="Text 121"/>
          <p:cNvSpPr/>
          <p:nvPr/>
        </p:nvSpPr>
        <p:spPr>
          <a:xfrm>
            <a:off x="7350281" y="6640094"/>
            <a:ext cx="1802788" cy="26018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/>
            <a:r>
              <a:rPr lang="en-US" sz="769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Autorité de santé régionale en Wallonie</a:t>
            </a:r>
            <a:endParaRPr lang="en-US" sz="76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5" name="Text 122"/>
          <p:cNvSpPr/>
          <p:nvPr/>
        </p:nvSpPr>
        <p:spPr>
          <a:xfrm>
            <a:off x="9210889" y="6584533"/>
            <a:ext cx="1015904" cy="20236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138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071/33.77.77</a:t>
            </a:r>
            <a:endParaRPr lang="en-US" sz="113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6" name="Shape 123"/>
          <p:cNvSpPr/>
          <p:nvPr/>
        </p:nvSpPr>
        <p:spPr>
          <a:xfrm>
            <a:off x="361371" y="7149401"/>
            <a:ext cx="9973833" cy="7227"/>
          </a:xfrm>
          <a:prstGeom prst="rect">
            <a:avLst/>
          </a:prstGeom>
          <a:solidFill>
            <a:srgbClr val="E7E1D9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8" name="Text 125"/>
          <p:cNvSpPr/>
          <p:nvPr/>
        </p:nvSpPr>
        <p:spPr>
          <a:xfrm>
            <a:off x="9910593" y="7236130"/>
            <a:ext cx="482430" cy="13732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12" dirty="0">
                <a:solidFill>
                  <a:srgbClr val="9AA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 Page 2/3</a:t>
            </a:r>
            <a:endParaRPr lang="en-US" sz="712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B7B854D-DD33-3008-C298-2C0AF7B90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35" y="392013"/>
            <a:ext cx="1362693" cy="42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" y="1487"/>
            <a:ext cx="10696575" cy="7559877"/>
          </a:xfrm>
          <a:prstGeom prst="rect">
            <a:avLst/>
          </a:prstGeom>
          <a:ln/>
          <a:effectLst>
            <a:outerShdw blurRad="762000" dist="28575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3"/>
          <p:cNvSpPr/>
          <p:nvPr/>
        </p:nvSpPr>
        <p:spPr>
          <a:xfrm>
            <a:off x="1613294" y="362857"/>
            <a:ext cx="14455" cy="534829"/>
          </a:xfrm>
          <a:prstGeom prst="rect">
            <a:avLst/>
          </a:prstGeom>
          <a:solidFill>
            <a:srgbClr val="E7E1D9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Shape 4"/>
          <p:cNvSpPr/>
          <p:nvPr/>
        </p:nvSpPr>
        <p:spPr>
          <a:xfrm>
            <a:off x="1830117" y="406222"/>
            <a:ext cx="448100" cy="448100"/>
          </a:xfrm>
          <a:prstGeom prst="roundRect">
            <a:avLst>
              <a:gd name="adj" fmla="val 24194"/>
            </a:avLst>
          </a:prstGeom>
          <a:solidFill>
            <a:srgbClr val="9277C4"/>
          </a:solidFill>
          <a:ln/>
          <a:effectLst>
            <a:outerShdw blurRad="171450" dist="76200" dir="5400000" algn="bl" rotWithShape="0">
              <a:srgbClr val="7E63B0">
                <a:alpha val="3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1801207" y="406222"/>
            <a:ext cx="505919" cy="47700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algn="ctr" defTabSz="693847"/>
            <a:r>
              <a:rPr lang="en-US" sz="2049" b="1" dirty="0">
                <a:solidFill>
                  <a:srgbClr val="FFFFFF"/>
                </a:solidFill>
                <a:latin typeface="Arial" pitchFamily="34" charset="0"/>
                <a:cs typeface="Arial" pitchFamily="34" charset="-120"/>
              </a:rPr>
              <a:t>3</a:t>
            </a:r>
            <a:endParaRPr lang="en-US" sz="2049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2466130" y="333948"/>
            <a:ext cx="7371540" cy="15177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97" b="1" kern="0" spc="127" dirty="0">
                <a:solidFill>
                  <a:srgbClr val="7E63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4 · SUIVI &amp; CONTACTS</a:t>
            </a:r>
            <a:endParaRPr lang="en-US" sz="79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 7"/>
          <p:cNvSpPr/>
          <p:nvPr/>
        </p:nvSpPr>
        <p:spPr>
          <a:xfrm>
            <a:off x="2466130" y="471269"/>
            <a:ext cx="7371540" cy="325234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935" b="1" kern="0" spc="-29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Recherche &amp; niveaux de risque des contacts</a:t>
            </a:r>
            <a:endParaRPr lang="en-US" sz="1935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 8"/>
          <p:cNvSpPr/>
          <p:nvPr/>
        </p:nvSpPr>
        <p:spPr>
          <a:xfrm>
            <a:off x="2466130" y="789275"/>
            <a:ext cx="7371540" cy="16623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911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Incidentel · faible · haut risque — liste à établir par Vivalis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9810878" y="420677"/>
            <a:ext cx="524326" cy="245732"/>
          </a:xfrm>
          <a:prstGeom prst="roundRect">
            <a:avLst>
              <a:gd name="adj" fmla="val 50000"/>
            </a:avLst>
          </a:prstGeom>
          <a:solidFill>
            <a:srgbClr val="2C3A56"/>
          </a:solidFill>
          <a:ln/>
        </p:spPr>
        <p:txBody>
          <a:bodyPr/>
          <a:lstStyle/>
          <a:p>
            <a:pPr defTabSz="693847"/>
            <a:endParaRPr lang="fr-BE" sz="1366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9868697" y="471269"/>
            <a:ext cx="350868" cy="17345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algn="r" defTabSz="693847"/>
            <a:r>
              <a:rPr lang="en-US" sz="967" b="1" kern="0" spc="39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3</a:t>
            </a:r>
            <a:endParaRPr lang="en-US" sz="9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9776096" y="717001"/>
            <a:ext cx="559108" cy="15177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algn="r" defTabSz="693847"/>
            <a:r>
              <a:rPr lang="en-US" sz="797" b="1" kern="0" spc="32" dirty="0" err="1">
                <a:solidFill>
                  <a:srgbClr val="7E63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juin</a:t>
            </a:r>
            <a:r>
              <a:rPr lang="en-US" sz="797" b="1" kern="0" spc="32" dirty="0">
                <a:solidFill>
                  <a:srgbClr val="7E63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2026</a:t>
            </a:r>
            <a:endParaRPr lang="en-US" sz="79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361371" y="1056689"/>
            <a:ext cx="9973833" cy="28910"/>
          </a:xfrm>
          <a:prstGeom prst="roundRect">
            <a:avLst>
              <a:gd name="adj" fmla="val 50000"/>
            </a:avLst>
          </a:prstGeom>
          <a:solidFill>
            <a:srgbClr val="E0457B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375825" y="1215693"/>
            <a:ext cx="10243271" cy="248329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20000"/>
          </a:bodyPr>
          <a:lstStyle/>
          <a:p>
            <a:pPr defTabSz="693847">
              <a:lnSpc>
                <a:spcPct val="138000"/>
              </a:lnSpc>
            </a:pPr>
            <a:r>
              <a:rPr lang="en-US" sz="1252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Pour un cas </a:t>
            </a:r>
            <a:r>
              <a:rPr lang="en-US" sz="1252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probable ou confirmé</a:t>
            </a:r>
            <a:r>
              <a:rPr lang="en-US" sz="1252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Vivalis établira, avec votre aide, la liste exhaustive des contacts et </a:t>
            </a:r>
            <a:r>
              <a:rPr lang="en-US" sz="1252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évaluera leur niveau de risque</a:t>
            </a:r>
            <a:r>
              <a:rPr lang="en-US" sz="1252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252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361371" y="1608571"/>
            <a:ext cx="216822" cy="50592"/>
          </a:xfrm>
          <a:prstGeom prst="roundRect">
            <a:avLst>
              <a:gd name="adj" fmla="val 50000"/>
            </a:avLst>
          </a:prstGeom>
          <a:solidFill>
            <a:srgbClr val="E0457B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657694" y="1565206"/>
            <a:ext cx="2229550" cy="166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911" b="1" kern="0" spc="73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NIVEAU DE RISQUE DU CONTACT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Shape 16"/>
          <p:cNvSpPr/>
          <p:nvPr/>
        </p:nvSpPr>
        <p:spPr>
          <a:xfrm>
            <a:off x="4105172" y="1608571"/>
            <a:ext cx="216822" cy="50592"/>
          </a:xfrm>
          <a:prstGeom prst="roundRect">
            <a:avLst>
              <a:gd name="adj" fmla="val 50000"/>
            </a:avLst>
          </a:prstGeom>
          <a:solidFill>
            <a:srgbClr val="E0457B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4401496" y="1565206"/>
            <a:ext cx="3680943" cy="166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defTabSz="693847"/>
            <a:r>
              <a:rPr lang="en-US" sz="911" b="1" kern="0" spc="73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MESURES PAR NIVEAU — UNE FOIS LE CAS CONFIRMÉ</a:t>
            </a:r>
            <a:endParaRPr lang="en-US" sz="91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361371" y="1803711"/>
            <a:ext cx="3469159" cy="1632492"/>
          </a:xfrm>
          <a:prstGeom prst="roundRect">
            <a:avLst>
              <a:gd name="adj" fmla="val 7084"/>
            </a:avLst>
          </a:prstGeom>
          <a:solidFill>
            <a:srgbClr val="FFFFFF"/>
          </a:solidFill>
          <a:ln/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Shape 19"/>
          <p:cNvSpPr/>
          <p:nvPr/>
        </p:nvSpPr>
        <p:spPr>
          <a:xfrm>
            <a:off x="361371" y="3428976"/>
            <a:ext cx="3469159" cy="7227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Shape 20"/>
          <p:cNvSpPr/>
          <p:nvPr/>
        </p:nvSpPr>
        <p:spPr>
          <a:xfrm>
            <a:off x="361371" y="1803711"/>
            <a:ext cx="3469159" cy="7227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361371" y="1803711"/>
            <a:ext cx="50592" cy="1632492"/>
          </a:xfrm>
          <a:prstGeom prst="rect">
            <a:avLst/>
          </a:prstGeom>
          <a:solidFill>
            <a:srgbClr val="1F9E76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3823303" y="1803711"/>
            <a:ext cx="7227" cy="1632492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585420" y="2234871"/>
            <a:ext cx="846850" cy="187913"/>
          </a:xfrm>
          <a:prstGeom prst="roundRect">
            <a:avLst>
              <a:gd name="adj" fmla="val 50000"/>
            </a:avLst>
          </a:prstGeom>
          <a:solidFill>
            <a:srgbClr val="1F9E76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679377" y="2271008"/>
            <a:ext cx="716756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40" b="1" kern="0" spc="5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INCIDENTEL</a:t>
            </a:r>
            <a:endParaRPr lang="en-US" sz="74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1526227" y="2245712"/>
            <a:ext cx="832959" cy="195140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081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Sans risque</a:t>
            </a:r>
            <a:endParaRPr lang="en-US" sz="108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585420" y="2502286"/>
            <a:ext cx="3156357" cy="832733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Autofit/>
          </a:bodyPr>
          <a:lstStyle/>
          <a:p>
            <a:pPr defTabSz="693847">
              <a:lnSpc>
                <a:spcPct val="145000"/>
              </a:lnSpc>
            </a:pPr>
            <a:r>
              <a:rPr lang="en-US" sz="1000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Même espace, sans contact direct, distance ≥ 1 m. </a:t>
            </a:r>
            <a:r>
              <a:rPr lang="en-US" sz="1000" b="1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Informer des symptômes </a:t>
            </a:r>
            <a:r>
              <a:rPr lang="en-US" sz="1000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; aucune mesure supplémentaire.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Shape 27"/>
          <p:cNvSpPr/>
          <p:nvPr/>
        </p:nvSpPr>
        <p:spPr>
          <a:xfrm>
            <a:off x="361371" y="3595206"/>
            <a:ext cx="3469159" cy="1632605"/>
          </a:xfrm>
          <a:prstGeom prst="roundRect">
            <a:avLst>
              <a:gd name="adj" fmla="val 7083"/>
            </a:avLst>
          </a:prstGeom>
          <a:solidFill>
            <a:srgbClr val="FFFFFF"/>
          </a:solidFill>
          <a:ln/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Shape 28"/>
          <p:cNvSpPr/>
          <p:nvPr/>
        </p:nvSpPr>
        <p:spPr>
          <a:xfrm>
            <a:off x="361371" y="5220585"/>
            <a:ext cx="3469159" cy="7227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Shape 29"/>
          <p:cNvSpPr/>
          <p:nvPr/>
        </p:nvSpPr>
        <p:spPr>
          <a:xfrm>
            <a:off x="361371" y="3595206"/>
            <a:ext cx="3469159" cy="7227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Shape 30"/>
          <p:cNvSpPr/>
          <p:nvPr/>
        </p:nvSpPr>
        <p:spPr>
          <a:xfrm>
            <a:off x="361371" y="3595206"/>
            <a:ext cx="50592" cy="1632605"/>
          </a:xfrm>
          <a:prstGeom prst="rect">
            <a:avLst/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Shape 31"/>
          <p:cNvSpPr/>
          <p:nvPr/>
        </p:nvSpPr>
        <p:spPr>
          <a:xfrm>
            <a:off x="3823303" y="3595206"/>
            <a:ext cx="7227" cy="1632605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Shape 32"/>
          <p:cNvSpPr/>
          <p:nvPr/>
        </p:nvSpPr>
        <p:spPr>
          <a:xfrm>
            <a:off x="585420" y="4026366"/>
            <a:ext cx="573563" cy="187913"/>
          </a:xfrm>
          <a:prstGeom prst="roundRect">
            <a:avLst>
              <a:gd name="adj" fmla="val 50000"/>
            </a:avLst>
          </a:prstGeom>
          <a:solidFill>
            <a:srgbClr val="E6982F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Text 33"/>
          <p:cNvSpPr/>
          <p:nvPr/>
        </p:nvSpPr>
        <p:spPr>
          <a:xfrm>
            <a:off x="679376" y="4062504"/>
            <a:ext cx="443470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40" b="1" kern="0" spc="5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FAIBLE</a:t>
            </a:r>
            <a:endParaRPr lang="en-US" sz="74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Text 34"/>
          <p:cNvSpPr/>
          <p:nvPr/>
        </p:nvSpPr>
        <p:spPr>
          <a:xfrm>
            <a:off x="1252940" y="4037208"/>
            <a:ext cx="1549829" cy="195140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081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à faible risque</a:t>
            </a:r>
            <a:endParaRPr lang="en-US" sz="108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Text 35"/>
          <p:cNvSpPr/>
          <p:nvPr/>
        </p:nvSpPr>
        <p:spPr>
          <a:xfrm>
            <a:off x="585421" y="4293781"/>
            <a:ext cx="3033494" cy="86537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/>
          </a:bodyPr>
          <a:lstStyle/>
          <a:p>
            <a:pPr defTabSz="693847">
              <a:lnSpc>
                <a:spcPct val="145000"/>
              </a:lnSpc>
            </a:pPr>
            <a:r>
              <a:rPr lang="en-US" sz="1000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Distance &lt; 1 m sans contact direct (patient / liquides / matériel infectieux) — </a:t>
            </a:r>
            <a:r>
              <a:rPr lang="en-US" sz="1000" b="1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 </a:t>
            </a:r>
            <a:r>
              <a:rPr lang="en-US" sz="1000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personnel avec EPI complet et correctement porté.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Shape 36"/>
          <p:cNvSpPr/>
          <p:nvPr/>
        </p:nvSpPr>
        <p:spPr>
          <a:xfrm>
            <a:off x="361371" y="5386815"/>
            <a:ext cx="3469159" cy="1632492"/>
          </a:xfrm>
          <a:prstGeom prst="roundRect">
            <a:avLst>
              <a:gd name="adj" fmla="val 7084"/>
            </a:avLst>
          </a:prstGeom>
          <a:solidFill>
            <a:srgbClr val="FFFFFF"/>
          </a:solidFill>
          <a:ln/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Shape 37"/>
          <p:cNvSpPr/>
          <p:nvPr/>
        </p:nvSpPr>
        <p:spPr>
          <a:xfrm>
            <a:off x="361371" y="7012080"/>
            <a:ext cx="3469159" cy="7227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Shape 38"/>
          <p:cNvSpPr/>
          <p:nvPr/>
        </p:nvSpPr>
        <p:spPr>
          <a:xfrm>
            <a:off x="361371" y="5386816"/>
            <a:ext cx="3469159" cy="7227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2" name="Shape 39"/>
          <p:cNvSpPr/>
          <p:nvPr/>
        </p:nvSpPr>
        <p:spPr>
          <a:xfrm>
            <a:off x="361371" y="5386815"/>
            <a:ext cx="50592" cy="1632492"/>
          </a:xfrm>
          <a:prstGeom prst="rect">
            <a:avLst/>
          </a:prstGeom>
          <a:solidFill>
            <a:srgbClr val="E0457B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3" name="Shape 40"/>
          <p:cNvSpPr/>
          <p:nvPr/>
        </p:nvSpPr>
        <p:spPr>
          <a:xfrm>
            <a:off x="3823303" y="5386815"/>
            <a:ext cx="7227" cy="1632492"/>
          </a:xfrm>
          <a:prstGeom prst="rect">
            <a:avLst/>
          </a:prstGeom>
          <a:solidFill>
            <a:srgbClr val="E9E4DC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4" name="Shape 41"/>
          <p:cNvSpPr/>
          <p:nvPr/>
        </p:nvSpPr>
        <p:spPr>
          <a:xfrm>
            <a:off x="585420" y="5817975"/>
            <a:ext cx="487738" cy="187913"/>
          </a:xfrm>
          <a:prstGeom prst="roundRect">
            <a:avLst>
              <a:gd name="adj" fmla="val 50000"/>
            </a:avLst>
          </a:prstGeom>
          <a:solidFill>
            <a:srgbClr val="E0457B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 42"/>
          <p:cNvSpPr/>
          <p:nvPr/>
        </p:nvSpPr>
        <p:spPr>
          <a:xfrm>
            <a:off x="679377" y="5854112"/>
            <a:ext cx="357644" cy="144548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740" b="1" kern="0" spc="52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HAUT</a:t>
            </a:r>
            <a:endParaRPr lang="en-US" sz="74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6" name="Text 43"/>
          <p:cNvSpPr/>
          <p:nvPr/>
        </p:nvSpPr>
        <p:spPr>
          <a:xfrm>
            <a:off x="1167115" y="5828817"/>
            <a:ext cx="1479136" cy="195140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lnSpcReduction="10000"/>
          </a:bodyPr>
          <a:lstStyle/>
          <a:p>
            <a:pPr defTabSz="693847"/>
            <a:r>
              <a:rPr lang="en-US" sz="1081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à haut risque</a:t>
            </a:r>
            <a:endParaRPr lang="en-US" sz="108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7" name="Text 44"/>
          <p:cNvSpPr/>
          <p:nvPr/>
        </p:nvSpPr>
        <p:spPr>
          <a:xfrm>
            <a:off x="585420" y="6085390"/>
            <a:ext cx="3156357" cy="53166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Autofit/>
          </a:bodyPr>
          <a:lstStyle/>
          <a:p>
            <a:pPr defTabSz="693847">
              <a:lnSpc>
                <a:spcPct val="145000"/>
              </a:lnSpc>
            </a:pPr>
            <a:r>
              <a:rPr lang="en-US" sz="1000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direct avec patient symptomatique, liquides biologiques ou matériel infectieux </a:t>
            </a:r>
            <a:r>
              <a:rPr lang="en-US" sz="1000" b="1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sans EPI complet </a:t>
            </a:r>
            <a:r>
              <a:rPr lang="en-US" sz="1000" dirty="0">
                <a:solidFill>
                  <a:srgbClr val="7179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dès que le patient est infectieux.</a:t>
            </a:r>
            <a:endParaRPr lang="en-US" sz="1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8" name="Shape 45"/>
          <p:cNvSpPr/>
          <p:nvPr/>
        </p:nvSpPr>
        <p:spPr>
          <a:xfrm>
            <a:off x="4105172" y="1803711"/>
            <a:ext cx="6230032" cy="5215597"/>
          </a:xfrm>
          <a:prstGeom prst="roundRect">
            <a:avLst>
              <a:gd name="adj" fmla="val 2217"/>
            </a:avLst>
          </a:prstGeom>
          <a:solidFill>
            <a:srgbClr val="FFFFFF"/>
          </a:solidFill>
          <a:ln w="9525">
            <a:solidFill>
              <a:srgbClr val="E9E4DC"/>
            </a:solidFill>
            <a:prstDash val="solid"/>
          </a:ln>
          <a:effectLst>
            <a:outerShdw blurRad="190500" dist="57150" dir="5400000" algn="bl" rotWithShape="0">
              <a:srgbClr val="2C3A56">
                <a:alpha val="5000"/>
              </a:srgbClr>
            </a:outerShdw>
          </a:effectLst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9" name="Shape 46"/>
          <p:cNvSpPr/>
          <p:nvPr/>
        </p:nvSpPr>
        <p:spPr>
          <a:xfrm>
            <a:off x="4112399" y="1810938"/>
            <a:ext cx="1535600" cy="31811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0" name="Shape 47"/>
          <p:cNvSpPr/>
          <p:nvPr/>
        </p:nvSpPr>
        <p:spPr>
          <a:xfrm>
            <a:off x="4112399" y="2114602"/>
            <a:ext cx="1535600" cy="14455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1" name="Text 48"/>
          <p:cNvSpPr/>
          <p:nvPr/>
        </p:nvSpPr>
        <p:spPr>
          <a:xfrm>
            <a:off x="4271403" y="1897667"/>
            <a:ext cx="1275413" cy="15911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Autofit/>
          </a:bodyPr>
          <a:lstStyle/>
          <a:p>
            <a:pPr defTabSz="693847"/>
            <a:r>
              <a:rPr lang="en-US" sz="900" b="1" kern="0" spc="52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MESURE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2" name="Shape 49"/>
          <p:cNvSpPr/>
          <p:nvPr/>
        </p:nvSpPr>
        <p:spPr>
          <a:xfrm>
            <a:off x="5647999" y="1810938"/>
            <a:ext cx="2339989" cy="318119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3" name="Shape 50"/>
          <p:cNvSpPr/>
          <p:nvPr/>
        </p:nvSpPr>
        <p:spPr>
          <a:xfrm>
            <a:off x="5647999" y="2114602"/>
            <a:ext cx="2339989" cy="14455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4" name="Text 51"/>
          <p:cNvSpPr/>
          <p:nvPr/>
        </p:nvSpPr>
        <p:spPr>
          <a:xfrm>
            <a:off x="5807002" y="1897667"/>
            <a:ext cx="2092182" cy="15911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Autofit/>
          </a:bodyPr>
          <a:lstStyle/>
          <a:p>
            <a:pPr defTabSz="693847"/>
            <a:r>
              <a:rPr lang="en-US" sz="900" b="1" kern="0" spc="52" dirty="0">
                <a:solidFill>
                  <a:srgbClr val="E698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FAIBLE RISQUE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5" name="Shape 52"/>
          <p:cNvSpPr/>
          <p:nvPr/>
        </p:nvSpPr>
        <p:spPr>
          <a:xfrm>
            <a:off x="7987987" y="1810938"/>
            <a:ext cx="2339989" cy="318119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6" name="Shape 53"/>
          <p:cNvSpPr/>
          <p:nvPr/>
        </p:nvSpPr>
        <p:spPr>
          <a:xfrm>
            <a:off x="7987987" y="2114602"/>
            <a:ext cx="2339989" cy="14455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7" name="Text 54"/>
          <p:cNvSpPr/>
          <p:nvPr/>
        </p:nvSpPr>
        <p:spPr>
          <a:xfrm>
            <a:off x="8146991" y="1897667"/>
            <a:ext cx="2092182" cy="159116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Autofit/>
          </a:bodyPr>
          <a:lstStyle/>
          <a:p>
            <a:pPr defTabSz="693847"/>
            <a:r>
              <a:rPr lang="en-US" sz="900" b="1" kern="0" spc="52" dirty="0">
                <a:solidFill>
                  <a:srgbClr val="E0457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HAUT RISQUE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8" name="Shape 55"/>
          <p:cNvSpPr/>
          <p:nvPr/>
        </p:nvSpPr>
        <p:spPr>
          <a:xfrm>
            <a:off x="4112399" y="2819389"/>
            <a:ext cx="1535600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9" name="Text 56"/>
          <p:cNvSpPr/>
          <p:nvPr/>
        </p:nvSpPr>
        <p:spPr>
          <a:xfrm>
            <a:off x="4271403" y="2194104"/>
            <a:ext cx="1275413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Surveillance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0" name="Shape 57"/>
          <p:cNvSpPr/>
          <p:nvPr/>
        </p:nvSpPr>
        <p:spPr>
          <a:xfrm>
            <a:off x="5647999" y="2819389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1" name="Text 58"/>
          <p:cNvSpPr/>
          <p:nvPr/>
        </p:nvSpPr>
        <p:spPr>
          <a:xfrm>
            <a:off x="5807002" y="2194104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T° 2×/j · Filovirus / arénavirus 21 j · Bunyavirus 14 j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2" name="Shape 59"/>
          <p:cNvSpPr/>
          <p:nvPr/>
        </p:nvSpPr>
        <p:spPr>
          <a:xfrm>
            <a:off x="7987987" y="2129058"/>
            <a:ext cx="2339989" cy="697558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3" name="Shape 60"/>
          <p:cNvSpPr/>
          <p:nvPr/>
        </p:nvSpPr>
        <p:spPr>
          <a:xfrm>
            <a:off x="7987987" y="2819389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4" name="Text 61"/>
          <p:cNvSpPr/>
          <p:nvPr/>
        </p:nvSpPr>
        <p:spPr>
          <a:xfrm>
            <a:off x="8146991" y="2194104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T° 2×/j · durée identique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5" name="Shape 62"/>
          <p:cNvSpPr/>
          <p:nvPr/>
        </p:nvSpPr>
        <p:spPr>
          <a:xfrm>
            <a:off x="4112399" y="3516948"/>
            <a:ext cx="1535600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6" name="Text 63"/>
          <p:cNvSpPr/>
          <p:nvPr/>
        </p:nvSpPr>
        <p:spPr>
          <a:xfrm>
            <a:off x="4271403" y="2891662"/>
            <a:ext cx="1275413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Rapport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7" name="Shape 64"/>
          <p:cNvSpPr/>
          <p:nvPr/>
        </p:nvSpPr>
        <p:spPr>
          <a:xfrm>
            <a:off x="5647999" y="3516948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8" name="Text 65"/>
          <p:cNvSpPr/>
          <p:nvPr/>
        </p:nvSpPr>
        <p:spPr>
          <a:xfrm>
            <a:off x="5807002" y="2891662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Contacter Vivalis si fièvre / symptômes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9" name="Shape 66"/>
          <p:cNvSpPr/>
          <p:nvPr/>
        </p:nvSpPr>
        <p:spPr>
          <a:xfrm>
            <a:off x="7987987" y="2826616"/>
            <a:ext cx="2339989" cy="697558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0" name="Shape 67"/>
          <p:cNvSpPr/>
          <p:nvPr/>
        </p:nvSpPr>
        <p:spPr>
          <a:xfrm>
            <a:off x="7987987" y="3516948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1" name="Text 68"/>
          <p:cNvSpPr/>
          <p:nvPr/>
        </p:nvSpPr>
        <p:spPr>
          <a:xfrm>
            <a:off x="8146991" y="2891662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Rapport actif quotidien à Vivalis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2" name="Shape 69"/>
          <p:cNvSpPr/>
          <p:nvPr/>
        </p:nvSpPr>
        <p:spPr>
          <a:xfrm>
            <a:off x="4112399" y="4214506"/>
            <a:ext cx="1535600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3" name="Text 70"/>
          <p:cNvSpPr/>
          <p:nvPr/>
        </p:nvSpPr>
        <p:spPr>
          <a:xfrm>
            <a:off x="4271403" y="3589221"/>
            <a:ext cx="1275413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Quarantaine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4" name="Shape 71"/>
          <p:cNvSpPr/>
          <p:nvPr/>
        </p:nvSpPr>
        <p:spPr>
          <a:xfrm>
            <a:off x="5647999" y="4214506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5" name="Text 72"/>
          <p:cNvSpPr/>
          <p:nvPr/>
        </p:nvSpPr>
        <p:spPr>
          <a:xfrm>
            <a:off x="5807002" y="3589221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 requise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6" name="Shape 73"/>
          <p:cNvSpPr/>
          <p:nvPr/>
        </p:nvSpPr>
        <p:spPr>
          <a:xfrm>
            <a:off x="7987987" y="3524175"/>
            <a:ext cx="2339989" cy="697558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7" name="Shape 74"/>
          <p:cNvSpPr/>
          <p:nvPr/>
        </p:nvSpPr>
        <p:spPr>
          <a:xfrm>
            <a:off x="7987987" y="4214506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8" name="Text 75"/>
          <p:cNvSpPr/>
          <p:nvPr/>
        </p:nvSpPr>
        <p:spPr>
          <a:xfrm>
            <a:off x="8146991" y="3589221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Dormir seul · pas de partage d'objets personnels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9" name="Shape 76"/>
          <p:cNvSpPr/>
          <p:nvPr/>
        </p:nvSpPr>
        <p:spPr>
          <a:xfrm>
            <a:off x="4112399" y="4912177"/>
            <a:ext cx="1535600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0" name="Text 77"/>
          <p:cNvSpPr/>
          <p:nvPr/>
        </p:nvSpPr>
        <p:spPr>
          <a:xfrm>
            <a:off x="4271403" y="4286780"/>
            <a:ext cx="1275413" cy="589260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Travail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1" name="Shape 78"/>
          <p:cNvSpPr/>
          <p:nvPr/>
        </p:nvSpPr>
        <p:spPr>
          <a:xfrm>
            <a:off x="5647999" y="4912177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2" name="Text 79"/>
          <p:cNvSpPr/>
          <p:nvPr/>
        </p:nvSpPr>
        <p:spPr>
          <a:xfrm>
            <a:off x="5807002" y="4286780"/>
            <a:ext cx="2092182" cy="589260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Activités normales si asymptomatique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3" name="Shape 80"/>
          <p:cNvSpPr/>
          <p:nvPr/>
        </p:nvSpPr>
        <p:spPr>
          <a:xfrm>
            <a:off x="7987987" y="4221733"/>
            <a:ext cx="2339989" cy="697671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4" name="Shape 81"/>
          <p:cNvSpPr/>
          <p:nvPr/>
        </p:nvSpPr>
        <p:spPr>
          <a:xfrm>
            <a:off x="7987987" y="4912177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5" name="Text 82"/>
          <p:cNvSpPr/>
          <p:nvPr/>
        </p:nvSpPr>
        <p:spPr>
          <a:xfrm>
            <a:off x="8146991" y="4286780"/>
            <a:ext cx="2092182" cy="589260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Prof. de santé / contact personnes vulnérables (crèches) : pas de contact avec patients pendant la surveillance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6" name="Shape 83"/>
          <p:cNvSpPr/>
          <p:nvPr/>
        </p:nvSpPr>
        <p:spPr>
          <a:xfrm>
            <a:off x="4112399" y="5609736"/>
            <a:ext cx="1535600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7" name="Text 84"/>
          <p:cNvSpPr/>
          <p:nvPr/>
        </p:nvSpPr>
        <p:spPr>
          <a:xfrm>
            <a:off x="4271403" y="4984451"/>
            <a:ext cx="1275413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Voyages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8" name="Shape 85"/>
          <p:cNvSpPr/>
          <p:nvPr/>
        </p:nvSpPr>
        <p:spPr>
          <a:xfrm>
            <a:off x="5647999" y="5609736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9" name="Text 86"/>
          <p:cNvSpPr/>
          <p:nvPr/>
        </p:nvSpPr>
        <p:spPr>
          <a:xfrm>
            <a:off x="5807002" y="4984451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Rester ≤ 2 h d'un hôpital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0" name="Shape 87"/>
          <p:cNvSpPr/>
          <p:nvPr/>
        </p:nvSpPr>
        <p:spPr>
          <a:xfrm>
            <a:off x="7987987" y="4919405"/>
            <a:ext cx="2339989" cy="697558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1" name="Shape 88"/>
          <p:cNvSpPr/>
          <p:nvPr/>
        </p:nvSpPr>
        <p:spPr>
          <a:xfrm>
            <a:off x="7987987" y="5609736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2" name="Text 89"/>
          <p:cNvSpPr/>
          <p:nvPr/>
        </p:nvSpPr>
        <p:spPr>
          <a:xfrm>
            <a:off x="8146991" y="4984451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Voyages interdits · communiquer le lieu de séjour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3" name="Shape 90"/>
          <p:cNvSpPr/>
          <p:nvPr/>
        </p:nvSpPr>
        <p:spPr>
          <a:xfrm>
            <a:off x="4112399" y="6307295"/>
            <a:ext cx="1535600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4" name="Text 91"/>
          <p:cNvSpPr/>
          <p:nvPr/>
        </p:nvSpPr>
        <p:spPr>
          <a:xfrm>
            <a:off x="4271403" y="5682009"/>
            <a:ext cx="1275413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 de sang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5" name="Shape 92"/>
          <p:cNvSpPr/>
          <p:nvPr/>
        </p:nvSpPr>
        <p:spPr>
          <a:xfrm>
            <a:off x="5647999" y="6307295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6" name="Text 93"/>
          <p:cNvSpPr/>
          <p:nvPr/>
        </p:nvSpPr>
        <p:spPr>
          <a:xfrm>
            <a:off x="5807002" y="5682009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Interdit 2 mois post-exposition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7" name="Shape 94"/>
          <p:cNvSpPr/>
          <p:nvPr/>
        </p:nvSpPr>
        <p:spPr>
          <a:xfrm>
            <a:off x="7987987" y="5616963"/>
            <a:ext cx="2339989" cy="697558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8" name="Shape 95"/>
          <p:cNvSpPr/>
          <p:nvPr/>
        </p:nvSpPr>
        <p:spPr>
          <a:xfrm>
            <a:off x="7987987" y="6307295"/>
            <a:ext cx="2339989" cy="7227"/>
          </a:xfrm>
          <a:prstGeom prst="rect">
            <a:avLst/>
          </a:prstGeom>
          <a:solidFill>
            <a:srgbClr val="EDE7DF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9" name="Text 96"/>
          <p:cNvSpPr/>
          <p:nvPr/>
        </p:nvSpPr>
        <p:spPr>
          <a:xfrm>
            <a:off x="8146991" y="5682009"/>
            <a:ext cx="2092182" cy="589147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Interdit 2 mois post-exposition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0" name="Text 97"/>
          <p:cNvSpPr/>
          <p:nvPr/>
        </p:nvSpPr>
        <p:spPr>
          <a:xfrm>
            <a:off x="4271403" y="6379569"/>
            <a:ext cx="1275413" cy="596374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b="1" dirty="0">
                <a:solidFill>
                  <a:srgbClr val="2C3A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Contacts sexuels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1" name="Text 98"/>
          <p:cNvSpPr/>
          <p:nvPr/>
        </p:nvSpPr>
        <p:spPr>
          <a:xfrm>
            <a:off x="5807002" y="6379569"/>
            <a:ext cx="2092182" cy="596374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Aucune restriction si asymptomatique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2" name="Shape 99"/>
          <p:cNvSpPr/>
          <p:nvPr/>
        </p:nvSpPr>
        <p:spPr>
          <a:xfrm>
            <a:off x="7987987" y="6314522"/>
            <a:ext cx="2339989" cy="697558"/>
          </a:xfrm>
          <a:prstGeom prst="rect">
            <a:avLst/>
          </a:prstGeom>
          <a:solidFill>
            <a:srgbClr val="FBEDF2"/>
          </a:solidFill>
          <a:ln/>
        </p:spPr>
        <p:txBody>
          <a:bodyPr/>
          <a:lstStyle/>
          <a:p>
            <a:pPr defTabSz="693847"/>
            <a:endParaRPr lang="fr-BE" sz="9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3" name="Text 100"/>
          <p:cNvSpPr/>
          <p:nvPr/>
        </p:nvSpPr>
        <p:spPr>
          <a:xfrm>
            <a:off x="8146991" y="6379569"/>
            <a:ext cx="2092182" cy="596374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ctr">
            <a:normAutofit/>
          </a:bodyPr>
          <a:lstStyle/>
          <a:p>
            <a:pPr defTabSz="693847">
              <a:lnSpc>
                <a:spcPct val="128000"/>
              </a:lnSpc>
            </a:pPr>
            <a:r>
              <a:rPr lang="en-US" sz="900" dirty="0">
                <a:solidFill>
                  <a:srgbClr val="3640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Interdits pendant la surveillance · protégés 6 mois après guérison</a:t>
            </a: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4" name="Shape 101"/>
          <p:cNvSpPr/>
          <p:nvPr/>
        </p:nvSpPr>
        <p:spPr>
          <a:xfrm>
            <a:off x="361371" y="7149401"/>
            <a:ext cx="9973833" cy="7227"/>
          </a:xfrm>
          <a:prstGeom prst="rect">
            <a:avLst/>
          </a:prstGeom>
          <a:solidFill>
            <a:srgbClr val="E7E1D9"/>
          </a:solidFill>
          <a:ln/>
        </p:spPr>
        <p:txBody>
          <a:bodyPr/>
          <a:lstStyle/>
          <a:p>
            <a:pPr defTabSz="693847"/>
            <a:endParaRPr lang="fr-BE" sz="1366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6" name="Text 103"/>
          <p:cNvSpPr/>
          <p:nvPr/>
        </p:nvSpPr>
        <p:spPr>
          <a:xfrm>
            <a:off x="9948198" y="7236130"/>
            <a:ext cx="444825" cy="137321"/>
          </a:xfrm>
          <a:prstGeom prst="rect">
            <a:avLst/>
          </a:prstGeom>
          <a:noFill/>
          <a:ln/>
        </p:spPr>
        <p:txBody>
          <a:bodyPr wrap="square" lIns="19273" tIns="19273" rIns="19273" bIns="19273" rtlCol="0" anchor="t">
            <a:normAutofit fontScale="92500" lnSpcReduction="10000"/>
          </a:bodyPr>
          <a:lstStyle/>
          <a:p>
            <a:pPr defTabSz="693847"/>
            <a:r>
              <a:rPr lang="en-US" sz="712" dirty="0">
                <a:solidFill>
                  <a:srgbClr val="9AA1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3/3</a:t>
            </a:r>
            <a:endParaRPr lang="en-US" sz="712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05" name="Image 104">
            <a:extLst>
              <a:ext uri="{FF2B5EF4-FFF2-40B4-BE49-F238E27FC236}">
                <a16:creationId xmlns:a16="http://schemas.microsoft.com/office/drawing/2014/main" id="{1F8931E3-44BE-75C4-ED62-F93A4223B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266" y="435923"/>
            <a:ext cx="1359526" cy="4328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5D646A63BFA44CBDAC7560A1E9AC3B" ma:contentTypeVersion="15" ma:contentTypeDescription="Create a new document." ma:contentTypeScope="" ma:versionID="551e00c3808a72432c6cd6e11f30605b">
  <xsd:schema xmlns:xsd="http://www.w3.org/2001/XMLSchema" xmlns:xs="http://www.w3.org/2001/XMLSchema" xmlns:p="http://schemas.microsoft.com/office/2006/metadata/properties" xmlns:ns2="a6f151e0-d202-477e-ac0b-d1eb239749db" xmlns:ns3="4647f6c4-417c-4a50-b9ff-0dcd25fb8e0d" targetNamespace="http://schemas.microsoft.com/office/2006/metadata/properties" ma:root="true" ma:fieldsID="e984701f610193c98507e9e654300fcd" ns2:_="" ns3:_="">
    <xsd:import namespace="a6f151e0-d202-477e-ac0b-d1eb239749db"/>
    <xsd:import namespace="4647f6c4-417c-4a50-b9ff-0dcd25fb8e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f151e0-d202-477e-ac0b-d1eb239749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b18090a2-00d5-4892-8da6-04c7b40683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47f6c4-417c-4a50-b9ff-0dcd25fb8e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19db4be-7013-463d-9f22-c7e793647613}" ma:internalName="TaxCatchAll" ma:showField="CatchAllData" ma:web="4647f6c4-417c-4a50-b9ff-0dcd25fb8e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647f6c4-417c-4a50-b9ff-0dcd25fb8e0d" xsi:nil="true"/>
    <lcf76f155ced4ddcb4097134ff3c332f xmlns="a6f151e0-d202-477e-ac0b-d1eb239749d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1BF8420-D4EF-4C81-ACAC-B010F662A1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24C0C8-7408-4EED-8958-91F4D1429C79}">
  <ds:schemaRefs>
    <ds:schemaRef ds:uri="4647f6c4-417c-4a50-b9ff-0dcd25fb8e0d"/>
    <ds:schemaRef ds:uri="a6f151e0-d202-477e-ac0b-d1eb239749d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AB447A6-9430-45E8-8334-045D2BE3CB48}">
  <ds:schemaRefs>
    <ds:schemaRef ds:uri="http://purl.org/dc/terms/"/>
    <ds:schemaRef ds:uri="a6f151e0-d202-477e-ac0b-d1eb239749db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4647f6c4-417c-4a50-b9ff-0dcd25fb8e0d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1010</Words>
  <Application>Microsoft Office PowerPoint</Application>
  <PresentationFormat>Personnalisé</PresentationFormat>
  <Paragraphs>157</Paragraphs>
  <Slides>3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Helvetica</vt:lpstr>
      <vt:lpstr>Office Theme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Florence Rolin</cp:lastModifiedBy>
  <cp:revision>3</cp:revision>
  <dcterms:created xsi:type="dcterms:W3CDTF">2026-06-01T12:55:55Z</dcterms:created>
  <dcterms:modified xsi:type="dcterms:W3CDTF">2026-07-14T13:21:16Z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0x010100505D646A63BFA44CBDAC7560A1E9AC3B</vt:lpwstr>
  </property>
  <property fmtid="{D5CDD505-2E9C-101B-9397-08002B2CF9AE}" pid="3" name="MediaServiceImageTags">
    <vt:lpwstr/>
  </property>
</Properties>
</file>