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sldIdLst>
    <p:sldId id="258" r:id="rId2"/>
    <p:sldId id="260" r:id="rId3"/>
    <p:sldId id="261" r:id="rId4"/>
    <p:sldId id="290" r:id="rId5"/>
    <p:sldId id="288" r:id="rId6"/>
    <p:sldId id="280" r:id="rId7"/>
    <p:sldId id="289" r:id="rId8"/>
    <p:sldId id="266" r:id="rId9"/>
    <p:sldId id="287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9D9A"/>
    <a:srgbClr val="000000"/>
    <a:srgbClr val="29A6A3"/>
    <a:srgbClr val="30C1BE"/>
    <a:srgbClr val="33CCCC"/>
    <a:srgbClr val="00CC99"/>
    <a:srgbClr val="495F77"/>
    <a:srgbClr val="4D67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17544E-80DD-4D84-BF84-42381C576026}" type="datetimeFigureOut">
              <a:rPr lang="fr-BE" smtClean="0"/>
              <a:t>18-04-18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092EE-669B-4F50-911E-6460473EDF77}" type="slidenum">
              <a:rPr lang="fr-BE" smtClean="0"/>
              <a:t>‹nr.›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91295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9CDF-E33C-474D-8336-F83118656D7B}" type="datetimeFigureOut">
              <a:rPr lang="fr-BE" smtClean="0"/>
              <a:t>18-04-18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FA81-2496-41E6-9238-A3ED0B5F5DB8}" type="slidenum">
              <a:rPr lang="fr-BE" smtClean="0"/>
              <a:t>‹nr.›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9CDF-E33C-474D-8336-F83118656D7B}" type="datetimeFigureOut">
              <a:rPr lang="fr-BE" smtClean="0"/>
              <a:t>18-04-18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FA81-2496-41E6-9238-A3ED0B5F5DB8}" type="slidenum">
              <a:rPr lang="fr-BE" smtClean="0"/>
              <a:t>‹nr.›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9CDF-E33C-474D-8336-F83118656D7B}" type="datetimeFigureOut">
              <a:rPr lang="fr-BE" smtClean="0"/>
              <a:t>18-04-18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FA81-2496-41E6-9238-A3ED0B5F5DB8}" type="slidenum">
              <a:rPr lang="fr-BE" smtClean="0"/>
              <a:t>‹nr.›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9CDF-E33C-474D-8336-F83118656D7B}" type="datetimeFigureOut">
              <a:rPr lang="fr-BE" smtClean="0"/>
              <a:t>18-04-18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FA81-2496-41E6-9238-A3ED0B5F5DB8}" type="slidenum">
              <a:rPr lang="fr-BE" smtClean="0"/>
              <a:t>‹nr.›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9CDF-E33C-474D-8336-F83118656D7B}" type="datetimeFigureOut">
              <a:rPr lang="fr-BE" smtClean="0"/>
              <a:t>18-04-18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FA81-2496-41E6-9238-A3ED0B5F5DB8}" type="slidenum">
              <a:rPr lang="fr-BE" smtClean="0"/>
              <a:t>‹nr.›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9CDF-E33C-474D-8336-F83118656D7B}" type="datetimeFigureOut">
              <a:rPr lang="fr-BE" smtClean="0"/>
              <a:t>18-04-18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FA81-2496-41E6-9238-A3ED0B5F5DB8}" type="slidenum">
              <a:rPr lang="fr-BE" smtClean="0"/>
              <a:t>‹nr.›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9CDF-E33C-474D-8336-F83118656D7B}" type="datetimeFigureOut">
              <a:rPr lang="fr-BE" smtClean="0"/>
              <a:t>18-04-18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FA81-2496-41E6-9238-A3ED0B5F5DB8}" type="slidenum">
              <a:rPr lang="fr-BE" smtClean="0"/>
              <a:t>‹nr.›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9CDF-E33C-474D-8336-F83118656D7B}" type="datetimeFigureOut">
              <a:rPr lang="fr-BE" smtClean="0"/>
              <a:t>18-04-18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FA81-2496-41E6-9238-A3ED0B5F5DB8}" type="slidenum">
              <a:rPr lang="fr-BE" smtClean="0"/>
              <a:t>‹nr.›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9CDF-E33C-474D-8336-F83118656D7B}" type="datetimeFigureOut">
              <a:rPr lang="fr-BE" smtClean="0"/>
              <a:t>18-04-18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FA81-2496-41E6-9238-A3ED0B5F5DB8}" type="slidenum">
              <a:rPr lang="fr-BE" smtClean="0"/>
              <a:t>‹nr.›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9CDF-E33C-474D-8336-F83118656D7B}" type="datetimeFigureOut">
              <a:rPr lang="fr-BE" smtClean="0"/>
              <a:t>18-04-18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FA81-2496-41E6-9238-A3ED0B5F5DB8}" type="slidenum">
              <a:rPr lang="fr-BE" smtClean="0"/>
              <a:t>‹nr.›</a:t>
            </a:fld>
            <a:endParaRPr lang="fr-B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9CDF-E33C-474D-8336-F83118656D7B}" type="datetimeFigureOut">
              <a:rPr lang="fr-BE" smtClean="0"/>
              <a:t>18-04-18</a:t>
            </a:fld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AFA81-2496-41E6-9238-A3ED0B5F5DB8}" type="slidenum">
              <a:rPr lang="fr-BE" smtClean="0"/>
              <a:t>‹nr.›</a:t>
            </a:fld>
            <a:endParaRPr lang="fr-B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31AFA81-2496-41E6-9238-A3ED0B5F5DB8}" type="slidenum">
              <a:rPr lang="fr-BE" smtClean="0"/>
              <a:t>‹nr.›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E1D9CDF-E33C-474D-8336-F83118656D7B}" type="datetimeFigureOut">
              <a:rPr lang="fr-BE" smtClean="0"/>
              <a:t>18-04-18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71600" y="2924944"/>
            <a:ext cx="6552728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BE" sz="1400" dirty="0" smtClean="0">
                <a:solidFill>
                  <a:schemeClr val="bg1">
                    <a:lumMod val="50000"/>
                  </a:schemeClr>
                </a:solidFill>
              </a:rPr>
              <a:t>Intervention d’</a:t>
            </a:r>
            <a:r>
              <a:rPr lang="fr-BE" sz="1400" dirty="0" err="1" smtClean="0">
                <a:solidFill>
                  <a:schemeClr val="bg1">
                    <a:lumMod val="50000"/>
                  </a:schemeClr>
                </a:solidFill>
              </a:rPr>
              <a:t>Infor</a:t>
            </a:r>
            <a:r>
              <a:rPr lang="fr-BE" sz="1400" dirty="0" smtClean="0">
                <a:solidFill>
                  <a:schemeClr val="bg1">
                    <a:lumMod val="50000"/>
                  </a:schemeClr>
                </a:solidFill>
              </a:rPr>
              <a:t>- Homes et de Home- Info à la journée </a:t>
            </a:r>
            <a:r>
              <a:rPr lang="fr-BE" sz="1400" dirty="0">
                <a:solidFill>
                  <a:schemeClr val="bg1">
                    <a:lumMod val="50000"/>
                  </a:schemeClr>
                </a:solidFill>
              </a:rPr>
              <a:t>d’étude du 27 avril 2018 organisée </a:t>
            </a:r>
            <a:r>
              <a:rPr lang="fr-BE" sz="1400" dirty="0" smtClean="0">
                <a:solidFill>
                  <a:schemeClr val="bg1">
                    <a:lumMod val="50000"/>
                  </a:schemeClr>
                </a:solidFill>
              </a:rPr>
              <a:t>par l’Observatoire </a:t>
            </a:r>
            <a:r>
              <a:rPr lang="fr-BE" sz="1400" dirty="0">
                <a:solidFill>
                  <a:schemeClr val="bg1">
                    <a:lumMod val="50000"/>
                  </a:schemeClr>
                </a:solidFill>
              </a:rPr>
              <a:t>de la Santé et du Social de </a:t>
            </a:r>
            <a:r>
              <a:rPr lang="fr-BE" sz="1400" dirty="0" smtClean="0">
                <a:solidFill>
                  <a:schemeClr val="bg1">
                    <a:lumMod val="50000"/>
                  </a:schemeClr>
                </a:solidFill>
              </a:rPr>
              <a:t>Bruxelles</a:t>
            </a:r>
            <a:r>
              <a:rPr lang="fr-BE" sz="1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BE" sz="1400" dirty="0" smtClean="0">
                <a:solidFill>
                  <a:schemeClr val="bg1">
                    <a:lumMod val="50000"/>
                  </a:schemeClr>
                </a:solidFill>
              </a:rPr>
              <a:t> «</a:t>
            </a:r>
            <a:r>
              <a:rPr lang="fr-BE" sz="1400" dirty="0">
                <a:solidFill>
                  <a:schemeClr val="bg1">
                    <a:lumMod val="50000"/>
                  </a:schemeClr>
                </a:solidFill>
              </a:rPr>
              <a:t> Organiser des soins de qualité pour les personnes âgées en Région de Bruxelles-Capitale: focus sur les résidents des maisons de repos présentant une dépendance légère (profils O et A) »</a:t>
            </a:r>
            <a:r>
              <a:rPr lang="fr-BE" sz="1400" b="1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fr-BE" sz="1400" b="1" dirty="0">
                <a:solidFill>
                  <a:schemeClr val="bg1">
                    <a:lumMod val="50000"/>
                  </a:schemeClr>
                </a:solidFill>
              </a:rPr>
            </a:br>
            <a:endParaRPr lang="fr-BE" sz="1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fr-BE" sz="2400" b="1" dirty="0" smtClean="0">
                <a:solidFill>
                  <a:srgbClr val="279D9A"/>
                </a:solidFill>
              </a:rPr>
              <a:t>La maison de repos : pour qui ? pour quoi ?</a:t>
            </a:r>
            <a:endParaRPr lang="fr-BE" sz="2400" spc="-100" dirty="0">
              <a:solidFill>
                <a:srgbClr val="279D9A"/>
              </a:solidFill>
            </a:endParaRPr>
          </a:p>
          <a:p>
            <a:pPr algn="ctr"/>
            <a:r>
              <a:rPr lang="fr-BE" sz="2000" dirty="0"/>
              <a:t/>
            </a:r>
            <a:br>
              <a:rPr lang="fr-BE" sz="2000" dirty="0"/>
            </a:br>
            <a:endParaRPr lang="fr-BE" sz="2000" dirty="0"/>
          </a:p>
        </p:txBody>
      </p:sp>
      <p:pic>
        <p:nvPicPr>
          <p:cNvPr id="14" name="Picture 2" descr="http://www.inforhomesasbl.be/Inforhomes-Splash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98" t="29101" r="3152" b="42900"/>
          <a:stretch/>
        </p:blipFill>
        <p:spPr bwMode="auto">
          <a:xfrm>
            <a:off x="439713" y="476672"/>
            <a:ext cx="7588721" cy="2056978"/>
          </a:xfrm>
          <a:prstGeom prst="rect">
            <a:avLst/>
          </a:prstGeom>
          <a:noFill/>
          <a:ln w="19050">
            <a:solidFill>
              <a:srgbClr val="279D9A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395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67544" y="836712"/>
            <a:ext cx="7620000" cy="48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fr-BE" b="1" u="sng" dirty="0">
                <a:solidFill>
                  <a:srgbClr val="279D9A"/>
                </a:solidFill>
              </a:rPr>
              <a:t>IDENTITE  INSTITUTIONNELLE</a:t>
            </a:r>
          </a:p>
          <a:p>
            <a:pPr marL="114300" indent="0">
              <a:buNone/>
            </a:pPr>
            <a:endParaRPr lang="fr-BE" sz="1800" u="sng" dirty="0"/>
          </a:p>
          <a:p>
            <a:pPr>
              <a:buFontTx/>
              <a:buChar char="-"/>
            </a:pPr>
            <a:r>
              <a:rPr lang="fr-BE" sz="1800" spc="-100" dirty="0">
                <a:solidFill>
                  <a:schemeClr val="dk1"/>
                </a:solidFill>
              </a:rPr>
              <a:t>Infor-Homes / </a:t>
            </a:r>
            <a:r>
              <a:rPr lang="fr-BE" sz="1800" spc="-100" dirty="0" smtClean="0">
                <a:solidFill>
                  <a:schemeClr val="dk1"/>
                </a:solidFill>
              </a:rPr>
              <a:t>Home-Info</a:t>
            </a:r>
            <a:endParaRPr lang="fr-BE" sz="1800" spc="-100" dirty="0">
              <a:solidFill>
                <a:schemeClr val="dk1"/>
              </a:solidFill>
            </a:endParaRPr>
          </a:p>
          <a:p>
            <a:pPr>
              <a:buFontTx/>
              <a:buChar char="-"/>
            </a:pPr>
            <a:r>
              <a:rPr lang="fr-BE" sz="1800" spc="-100" dirty="0">
                <a:solidFill>
                  <a:schemeClr val="dk1"/>
                </a:solidFill>
              </a:rPr>
              <a:t>Asbl </a:t>
            </a:r>
            <a:r>
              <a:rPr lang="fr-BE" sz="1800" spc="-100" dirty="0" smtClean="0">
                <a:solidFill>
                  <a:schemeClr val="dk1"/>
                </a:solidFill>
              </a:rPr>
              <a:t>bruxelloises indépendantes </a:t>
            </a:r>
            <a:r>
              <a:rPr lang="fr-BE" sz="1800" spc="-100" dirty="0">
                <a:solidFill>
                  <a:schemeClr val="dk1"/>
                </a:solidFill>
              </a:rPr>
              <a:t>et </a:t>
            </a:r>
            <a:r>
              <a:rPr lang="fr-BE" sz="1800" spc="-100" dirty="0" smtClean="0">
                <a:solidFill>
                  <a:schemeClr val="dk1"/>
                </a:solidFill>
              </a:rPr>
              <a:t>pluralistes</a:t>
            </a:r>
            <a:endParaRPr lang="fr-BE" sz="1800" spc="-100" dirty="0">
              <a:solidFill>
                <a:schemeClr val="dk1"/>
              </a:solidFill>
            </a:endParaRPr>
          </a:p>
          <a:p>
            <a:pPr marL="114300" indent="0">
              <a:buNone/>
            </a:pPr>
            <a:r>
              <a:rPr lang="fr-BE" dirty="0" smtClean="0"/>
              <a:t> </a:t>
            </a:r>
          </a:p>
          <a:p>
            <a:pPr marL="114300" indent="0">
              <a:buNone/>
            </a:pPr>
            <a:r>
              <a:rPr lang="fr-BE" b="1" u="sng" dirty="0">
                <a:solidFill>
                  <a:srgbClr val="279D9A"/>
                </a:solidFill>
              </a:rPr>
              <a:t>NOS  SERVICES</a:t>
            </a:r>
          </a:p>
          <a:p>
            <a:pPr marL="114300" indent="0">
              <a:buNone/>
            </a:pPr>
            <a:endParaRPr lang="fr-BE" sz="1800" u="sng" dirty="0"/>
          </a:p>
          <a:p>
            <a:pPr>
              <a:buFontTx/>
              <a:buChar char="-"/>
            </a:pPr>
            <a:r>
              <a:rPr lang="fr-BE" sz="1800" spc="-100" dirty="0">
                <a:solidFill>
                  <a:schemeClr val="dk1"/>
                </a:solidFill>
              </a:rPr>
              <a:t>Conseils personnalisés pour le choix d’un lieu de </a:t>
            </a:r>
            <a:r>
              <a:rPr lang="fr-BE" sz="1800" spc="-100" dirty="0" smtClean="0">
                <a:solidFill>
                  <a:schemeClr val="dk1"/>
                </a:solidFill>
              </a:rPr>
              <a:t>vie / </a:t>
            </a:r>
            <a:r>
              <a:rPr lang="fr-BE" sz="1800" b="1" dirty="0" err="1" smtClean="0">
                <a:latin typeface="Calibri" panose="020F0502020204030204" pitchFamily="34" charset="0"/>
              </a:rPr>
              <a:t>Informatie</a:t>
            </a:r>
            <a:r>
              <a:rPr lang="fr-BE" sz="1800" b="1" dirty="0" smtClean="0">
                <a:latin typeface="Calibri" panose="020F0502020204030204" pitchFamily="34" charset="0"/>
              </a:rPr>
              <a:t> </a:t>
            </a:r>
            <a:r>
              <a:rPr lang="fr-BE" sz="1800" b="1" dirty="0">
                <a:latin typeface="Calibri" panose="020F0502020204030204" pitchFamily="34" charset="0"/>
              </a:rPr>
              <a:t>&amp; </a:t>
            </a:r>
            <a:r>
              <a:rPr lang="fr-BE" sz="1800" b="1" dirty="0" err="1">
                <a:latin typeface="Calibri" panose="020F0502020204030204" pitchFamily="34" charset="0"/>
              </a:rPr>
              <a:t>advies</a:t>
            </a:r>
            <a:r>
              <a:rPr lang="fr-BE" sz="1800" b="1" dirty="0">
                <a:latin typeface="Calibri" panose="020F0502020204030204" pitchFamily="34" charset="0"/>
              </a:rPr>
              <a:t> over </a:t>
            </a:r>
            <a:r>
              <a:rPr lang="fr-BE" sz="1800" b="1" dirty="0" err="1" smtClean="0">
                <a:latin typeface="Calibri" panose="020F0502020204030204" pitchFamily="34" charset="0"/>
              </a:rPr>
              <a:t>rusthuizen</a:t>
            </a:r>
            <a:endParaRPr lang="fr-BE" sz="1800" spc="-100" dirty="0">
              <a:solidFill>
                <a:schemeClr val="dk1"/>
              </a:solidFill>
            </a:endParaRPr>
          </a:p>
          <a:p>
            <a:pPr>
              <a:buFontTx/>
              <a:buChar char="-"/>
            </a:pPr>
            <a:r>
              <a:rPr lang="fr-BE" sz="1800" spc="-100" dirty="0">
                <a:solidFill>
                  <a:schemeClr val="dk1"/>
                </a:solidFill>
              </a:rPr>
              <a:t>Dispositif de lutte contre la maltraitance des personnes </a:t>
            </a:r>
            <a:r>
              <a:rPr lang="fr-BE" sz="1800" spc="-100" dirty="0" smtClean="0">
                <a:solidFill>
                  <a:schemeClr val="dk1"/>
                </a:solidFill>
              </a:rPr>
              <a:t>âgées- SEPAM / </a:t>
            </a:r>
            <a:r>
              <a:rPr lang="fr-BE" sz="1800" b="1" dirty="0" smtClean="0">
                <a:latin typeface="Calibri" panose="020F0502020204030204" pitchFamily="34" charset="0"/>
              </a:rPr>
              <a:t>Brussels </a:t>
            </a:r>
            <a:r>
              <a:rPr lang="fr-BE" sz="1800" b="1" dirty="0">
                <a:latin typeface="Calibri" panose="020F0502020204030204" pitchFamily="34" charset="0"/>
              </a:rPr>
              <a:t>Meldpunt ouderenmis (be)handeling</a:t>
            </a:r>
          </a:p>
          <a:p>
            <a:pPr>
              <a:buFontTx/>
              <a:buChar char="-"/>
            </a:pPr>
            <a:r>
              <a:rPr lang="fr-BE" sz="1800" spc="-100" dirty="0" smtClean="0">
                <a:solidFill>
                  <a:schemeClr val="dk1"/>
                </a:solidFill>
              </a:rPr>
              <a:t>Observatoire /</a:t>
            </a:r>
            <a:endParaRPr lang="fr-BE" sz="1800" spc="-100" dirty="0">
              <a:solidFill>
                <a:schemeClr val="dk1"/>
              </a:solidFill>
            </a:endParaRPr>
          </a:p>
          <a:p>
            <a:pPr>
              <a:buFontTx/>
              <a:buChar char="-"/>
            </a:pP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25366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1" y="2060848"/>
            <a:ext cx="8064896" cy="4008512"/>
          </a:xfrm>
        </p:spPr>
        <p:txBody>
          <a:bodyPr/>
          <a:lstStyle/>
          <a:p>
            <a:pPr marL="114300" indent="333375">
              <a:buNone/>
            </a:pPr>
            <a:endParaRPr lang="fr-BE" b="1" dirty="0" smtClean="0"/>
          </a:p>
          <a:p>
            <a:pPr marL="1685925" indent="-342900"/>
            <a:r>
              <a:rPr lang="fr-BE" sz="1800" dirty="0" smtClean="0"/>
              <a:t>   </a:t>
            </a:r>
            <a:r>
              <a:rPr lang="fr-BE" sz="1800" spc="-100" dirty="0">
                <a:solidFill>
                  <a:schemeClr val="dk1"/>
                </a:solidFill>
              </a:rPr>
              <a:t>Qui nous consulte ? </a:t>
            </a:r>
            <a:r>
              <a:rPr lang="fr-BE" sz="1800" spc="-100" dirty="0" smtClean="0">
                <a:solidFill>
                  <a:schemeClr val="dk1"/>
                </a:solidFill>
              </a:rPr>
              <a:t> Pourquoi </a:t>
            </a:r>
            <a:r>
              <a:rPr lang="fr-BE" sz="1800" spc="-100" dirty="0">
                <a:solidFill>
                  <a:schemeClr val="dk1"/>
                </a:solidFill>
              </a:rPr>
              <a:t>?</a:t>
            </a:r>
          </a:p>
          <a:p>
            <a:pPr marL="1685925" indent="-342900"/>
            <a:r>
              <a:rPr lang="fr-BE" sz="1800" spc="-100" dirty="0">
                <a:solidFill>
                  <a:schemeClr val="dk1"/>
                </a:solidFill>
              </a:rPr>
              <a:t> </a:t>
            </a:r>
            <a:r>
              <a:rPr lang="fr-BE" sz="1800" spc="-100" dirty="0" smtClean="0">
                <a:solidFill>
                  <a:schemeClr val="dk1"/>
                </a:solidFill>
              </a:rPr>
              <a:t> « Placement » en </a:t>
            </a:r>
            <a:r>
              <a:rPr lang="fr-BE" sz="1800" spc="-100" dirty="0">
                <a:solidFill>
                  <a:schemeClr val="dk1"/>
                </a:solidFill>
              </a:rPr>
              <a:t>maison de </a:t>
            </a:r>
            <a:r>
              <a:rPr lang="fr-BE" sz="1800" spc="-100" dirty="0" smtClean="0">
                <a:solidFill>
                  <a:schemeClr val="dk1"/>
                </a:solidFill>
              </a:rPr>
              <a:t>repos. </a:t>
            </a:r>
            <a:endParaRPr lang="fr-BE" sz="1800" spc="-100" dirty="0">
              <a:solidFill>
                <a:schemeClr val="dk1"/>
              </a:solidFill>
            </a:endParaRPr>
          </a:p>
          <a:p>
            <a:pPr marL="1685925" indent="-342900"/>
            <a:r>
              <a:rPr lang="fr-BE" sz="1800" spc="-100" dirty="0">
                <a:solidFill>
                  <a:schemeClr val="dk1"/>
                </a:solidFill>
              </a:rPr>
              <a:t>   Eventail des possibilités, </a:t>
            </a:r>
            <a:r>
              <a:rPr lang="fr-BE" sz="1800" spc="-100" dirty="0" smtClean="0">
                <a:solidFill>
                  <a:schemeClr val="dk1"/>
                </a:solidFill>
              </a:rPr>
              <a:t> freins </a:t>
            </a:r>
            <a:r>
              <a:rPr lang="fr-BE" sz="1800" spc="-100" dirty="0">
                <a:solidFill>
                  <a:schemeClr val="dk1"/>
                </a:solidFill>
              </a:rPr>
              <a:t>et </a:t>
            </a:r>
            <a:r>
              <a:rPr lang="fr-BE" sz="1800" spc="-100" dirty="0" smtClean="0">
                <a:solidFill>
                  <a:schemeClr val="dk1"/>
                </a:solidFill>
              </a:rPr>
              <a:t>limites.</a:t>
            </a:r>
            <a:endParaRPr lang="fr-BE" sz="1800" spc="-100" dirty="0">
              <a:solidFill>
                <a:schemeClr val="dk1"/>
              </a:solidFill>
            </a:endParaRPr>
          </a:p>
          <a:p>
            <a:pPr marL="1685925" indent="-342900"/>
            <a:r>
              <a:rPr lang="fr-BE" sz="1800" spc="-100" dirty="0">
                <a:solidFill>
                  <a:schemeClr val="dk1"/>
                </a:solidFill>
              </a:rPr>
              <a:t> </a:t>
            </a:r>
            <a:r>
              <a:rPr lang="fr-BE" sz="1800" spc="-100" dirty="0" smtClean="0">
                <a:solidFill>
                  <a:schemeClr val="dk1"/>
                </a:solidFill>
              </a:rPr>
              <a:t> «</a:t>
            </a:r>
            <a:r>
              <a:rPr lang="fr-BE" sz="1800" spc="-100" dirty="0">
                <a:solidFill>
                  <a:schemeClr val="dk1"/>
                </a:solidFill>
              </a:rPr>
              <a:t> Parcours de vie </a:t>
            </a:r>
            <a:r>
              <a:rPr lang="fr-BE" sz="1800" spc="-100" dirty="0" smtClean="0">
                <a:solidFill>
                  <a:schemeClr val="dk1"/>
                </a:solidFill>
              </a:rPr>
              <a:t>»</a:t>
            </a:r>
            <a:endParaRPr lang="fr-BE" sz="1800" spc="-100" dirty="0">
              <a:solidFill>
                <a:schemeClr val="dk1"/>
              </a:solidFill>
            </a:endParaRPr>
          </a:p>
          <a:p>
            <a:pPr marL="1438275" indent="-95250"/>
            <a:endParaRPr lang="fr-BE" sz="1800" dirty="0"/>
          </a:p>
          <a:p>
            <a:pPr marL="1438275" indent="-95250"/>
            <a:endParaRPr lang="fr-BE" dirty="0" smtClean="0"/>
          </a:p>
          <a:p>
            <a:pPr marL="114300" indent="333375">
              <a:buNone/>
            </a:pPr>
            <a:endParaRPr lang="fr-BE" b="1" dirty="0"/>
          </a:p>
        </p:txBody>
      </p:sp>
      <p:sp>
        <p:nvSpPr>
          <p:cNvPr id="5" name="Titre 3"/>
          <p:cNvSpPr txBox="1">
            <a:spLocks/>
          </p:cNvSpPr>
          <p:nvPr/>
        </p:nvSpPr>
        <p:spPr>
          <a:xfrm>
            <a:off x="179510" y="548680"/>
            <a:ext cx="8064897" cy="1447056"/>
          </a:xfrm>
          <a:prstGeom prst="rect">
            <a:avLst/>
          </a:prstGeom>
          <a:ln w="19050">
            <a:solidFill>
              <a:srgbClr val="29A6A3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BE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Conseils personnalisés pour le choix d’un lieu de vie</a:t>
            </a:r>
          </a:p>
          <a:p>
            <a:pPr algn="ctr"/>
            <a:r>
              <a:rPr lang="fr-BE" sz="2800" b="1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Informatie</a:t>
            </a:r>
            <a:r>
              <a:rPr lang="fr-BE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&amp; </a:t>
            </a:r>
            <a:r>
              <a:rPr lang="fr-BE" sz="2800" b="1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advies</a:t>
            </a:r>
            <a:r>
              <a:rPr lang="fr-BE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over </a:t>
            </a:r>
            <a:r>
              <a:rPr lang="fr-BE" sz="2800" b="1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rusthuizen</a:t>
            </a:r>
            <a:endParaRPr lang="fr-BE" sz="2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75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0964" y="404664"/>
            <a:ext cx="712879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fr-BE" sz="1600" i="1" u="sng" dirty="0"/>
              <a:t>T</a:t>
            </a:r>
            <a:r>
              <a:rPr lang="fr-BE" sz="1600" i="1" u="sng" dirty="0" smtClean="0"/>
              <a:t>émoignages de consultants</a:t>
            </a:r>
          </a:p>
          <a:p>
            <a:pPr algn="just">
              <a:buNone/>
            </a:pPr>
            <a:endParaRPr lang="fr-BE" sz="1600" i="1" dirty="0"/>
          </a:p>
          <a:p>
            <a:pPr algn="just">
              <a:buNone/>
            </a:pPr>
            <a:r>
              <a:rPr lang="fr-BE" sz="1600" i="1" dirty="0" smtClean="0"/>
              <a:t>«</a:t>
            </a:r>
            <a:r>
              <a:rPr lang="fr-BE" sz="1600" i="1" dirty="0"/>
              <a:t> On se pose des questions mais ce n’est pas encore très clair pour nous.   On voudrait  ne pas attendre la dernière minute comme ça a été le cas pour mes parents.  Vous pouvez m’expliquer la différence entre une maison de repos et une résidence-services ?   On n’a pas encore pris notre décision de quitter notre maison. </a:t>
            </a:r>
            <a:r>
              <a:rPr lang="fr-BE" sz="1600" i="1" dirty="0" smtClean="0"/>
              <a:t>» </a:t>
            </a:r>
          </a:p>
          <a:p>
            <a:pPr algn="just">
              <a:buNone/>
            </a:pPr>
            <a:endParaRPr lang="fr-BE" sz="1600" i="1" dirty="0"/>
          </a:p>
          <a:p>
            <a:pPr marL="114300" indent="0">
              <a:buNone/>
            </a:pPr>
            <a:endParaRPr lang="fr-BE" sz="1600" i="1" dirty="0" smtClean="0"/>
          </a:p>
          <a:p>
            <a:pPr marL="114300" indent="0">
              <a:buNone/>
            </a:pPr>
            <a:endParaRPr lang="fr-BE" sz="1600" i="1" dirty="0"/>
          </a:p>
          <a:p>
            <a:r>
              <a:rPr lang="fr-BE" sz="1600" i="1" dirty="0"/>
              <a:t>« C’est très confrontant de voir autour de moi des proches qui ne sont plus en mesures de prendre certaines </a:t>
            </a:r>
            <a:r>
              <a:rPr lang="fr-BE" sz="1600" i="1" dirty="0" smtClean="0"/>
              <a:t>décisions, </a:t>
            </a:r>
            <a:r>
              <a:rPr lang="fr-BE" sz="1600" i="1" dirty="0"/>
              <a:t>ils sont au pied du mur et dans l’urgence !   Je veux éviter cela et préparer mon entrée en maison de repos</a:t>
            </a:r>
            <a:r>
              <a:rPr lang="fr-BE" sz="1600" i="1" dirty="0" smtClean="0"/>
              <a:t>.»</a:t>
            </a:r>
          </a:p>
          <a:p>
            <a:endParaRPr lang="fr-BE" sz="1600" i="1" dirty="0"/>
          </a:p>
          <a:p>
            <a:endParaRPr lang="fr-BE" sz="1600" i="1" dirty="0" smtClean="0"/>
          </a:p>
          <a:p>
            <a:endParaRPr lang="fr-BE" sz="1600" i="1" dirty="0" smtClean="0"/>
          </a:p>
          <a:p>
            <a:r>
              <a:rPr lang="fr-BE" sz="1600" i="1" dirty="0"/>
              <a:t> </a:t>
            </a:r>
            <a:endParaRPr lang="fr-BE" sz="1600" dirty="0" smtClean="0"/>
          </a:p>
          <a:p>
            <a:r>
              <a:rPr lang="fr-BE" sz="1600" i="1" dirty="0"/>
              <a:t>« J’entre dans une autre phase de ma vie… C’est intéressant... »</a:t>
            </a:r>
            <a:endParaRPr lang="fr-BE" sz="1600" dirty="0"/>
          </a:p>
          <a:p>
            <a:r>
              <a:rPr lang="fr-BE" sz="1600" dirty="0"/>
              <a:t> </a:t>
            </a:r>
          </a:p>
          <a:p>
            <a:endParaRPr lang="fr-BE" sz="1600" dirty="0"/>
          </a:p>
        </p:txBody>
      </p:sp>
    </p:spTree>
    <p:extLst>
      <p:ext uri="{BB962C8B-B14F-4D97-AF65-F5344CB8AC3E}">
        <p14:creationId xmlns:p14="http://schemas.microsoft.com/office/powerpoint/2010/main" val="28310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7692008" cy="1143000"/>
          </a:xfrm>
          <a:ln w="19050">
            <a:solidFill>
              <a:srgbClr val="33CCCC"/>
            </a:solidFill>
          </a:ln>
        </p:spPr>
        <p:txBody>
          <a:bodyPr/>
          <a:lstStyle/>
          <a:p>
            <a:r>
              <a:rPr lang="fr-BE" sz="5400" dirty="0"/>
              <a:t/>
            </a:r>
            <a:br>
              <a:rPr lang="fr-BE" sz="5400" dirty="0"/>
            </a:br>
            <a:r>
              <a:rPr lang="fr-BE" sz="2800" b="1" dirty="0">
                <a:solidFill>
                  <a:schemeClr val="tx1"/>
                </a:solidFill>
                <a:latin typeface="Calibri" panose="020F0502020204030204" pitchFamily="34" charset="0"/>
              </a:rPr>
              <a:t>Visites d’établissements / </a:t>
            </a:r>
            <a:r>
              <a:rPr lang="fr-BE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Rencontres </a:t>
            </a:r>
            <a:r>
              <a:rPr lang="fr-BE" sz="2800" b="1" dirty="0">
                <a:solidFill>
                  <a:schemeClr val="tx1"/>
                </a:solidFill>
                <a:latin typeface="Calibri" panose="020F0502020204030204" pitchFamily="34" charset="0"/>
              </a:rPr>
              <a:t>de professionnels</a:t>
            </a:r>
            <a:r>
              <a:rPr lang="fr-BE" dirty="0">
                <a:solidFill>
                  <a:schemeClr val="bg1"/>
                </a:solidFill>
              </a:rPr>
              <a:t/>
            </a:r>
            <a:br>
              <a:rPr lang="fr-BE" dirty="0">
                <a:solidFill>
                  <a:schemeClr val="bg1"/>
                </a:solidFill>
              </a:rPr>
            </a:b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43025" indent="180975"/>
            <a:endParaRPr lang="fr-BE" dirty="0" smtClean="0"/>
          </a:p>
          <a:p>
            <a:pPr marL="1343025" indent="180975"/>
            <a:endParaRPr lang="fr-BE" sz="1800" dirty="0"/>
          </a:p>
          <a:p>
            <a:pPr marL="1343025" indent="180975"/>
            <a:r>
              <a:rPr lang="fr-BE" sz="1800" spc="-100" dirty="0" smtClean="0">
                <a:solidFill>
                  <a:schemeClr val="dk1"/>
                </a:solidFill>
              </a:rPr>
              <a:t>Evolution </a:t>
            </a:r>
            <a:r>
              <a:rPr lang="fr-BE" sz="1800" spc="-100" dirty="0">
                <a:solidFill>
                  <a:schemeClr val="dk1"/>
                </a:solidFill>
              </a:rPr>
              <a:t>du rôle des maisons de </a:t>
            </a:r>
            <a:r>
              <a:rPr lang="fr-BE" sz="1800" spc="-100" dirty="0" smtClean="0">
                <a:solidFill>
                  <a:schemeClr val="dk1"/>
                </a:solidFill>
              </a:rPr>
              <a:t>repos .</a:t>
            </a:r>
          </a:p>
          <a:p>
            <a:pPr marL="1343025" indent="180975"/>
            <a:r>
              <a:rPr lang="fr-BE" sz="1800" spc="-100" dirty="0" smtClean="0">
                <a:solidFill>
                  <a:schemeClr val="dk1"/>
                </a:solidFill>
              </a:rPr>
              <a:t>Evaluation </a:t>
            </a:r>
            <a:r>
              <a:rPr lang="fr-BE" sz="1800" spc="-100" dirty="0">
                <a:solidFill>
                  <a:schemeClr val="dk1"/>
                </a:solidFill>
              </a:rPr>
              <a:t>des « besoins </a:t>
            </a:r>
            <a:r>
              <a:rPr lang="fr-BE" sz="1800" spc="-100" dirty="0" smtClean="0">
                <a:solidFill>
                  <a:schemeClr val="dk1"/>
                </a:solidFill>
              </a:rPr>
              <a:t>».</a:t>
            </a:r>
            <a:endParaRPr lang="fr-BE" sz="1800" spc="-100" dirty="0">
              <a:solidFill>
                <a:schemeClr val="dk1"/>
              </a:solidFill>
            </a:endParaRPr>
          </a:p>
          <a:p>
            <a:pPr marL="1343025" indent="180975"/>
            <a:r>
              <a:rPr lang="fr-BE" sz="1800" spc="-100" dirty="0" smtClean="0">
                <a:solidFill>
                  <a:schemeClr val="dk1"/>
                </a:solidFill>
              </a:rPr>
              <a:t>Projets de </a:t>
            </a:r>
            <a:r>
              <a:rPr lang="fr-BE" sz="1800" spc="-100" dirty="0">
                <a:solidFill>
                  <a:schemeClr val="dk1"/>
                </a:solidFill>
              </a:rPr>
              <a:t>vie et </a:t>
            </a:r>
            <a:r>
              <a:rPr lang="fr-BE" sz="1800" spc="-100" dirty="0" smtClean="0">
                <a:solidFill>
                  <a:schemeClr val="dk1"/>
                </a:solidFill>
              </a:rPr>
              <a:t>mixité des profils.</a:t>
            </a:r>
            <a:endParaRPr lang="fr-BE" sz="1800" spc="-100" dirty="0">
              <a:solidFill>
                <a:schemeClr val="dk1"/>
              </a:solidFill>
            </a:endParaRPr>
          </a:p>
          <a:p>
            <a:endParaRPr lang="fr-BE" sz="1800" dirty="0" smtClean="0"/>
          </a:p>
          <a:p>
            <a:pPr marL="114300" indent="0">
              <a:buNone/>
            </a:pP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18743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764704"/>
            <a:ext cx="7620000" cy="518457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fr-BE" sz="1900" dirty="0"/>
          </a:p>
          <a:p>
            <a:pPr marL="114300" indent="0">
              <a:buNone/>
            </a:pPr>
            <a:r>
              <a:rPr lang="fr-BE" sz="1600" i="1" u="sng" dirty="0"/>
              <a:t>Témoignages de responsables de maisons de </a:t>
            </a:r>
            <a:r>
              <a:rPr lang="fr-BE" sz="1600" i="1" u="sng" dirty="0" smtClean="0"/>
              <a:t>repos</a:t>
            </a:r>
            <a:endParaRPr lang="fr-BE" sz="1600" i="1" dirty="0" smtClean="0"/>
          </a:p>
          <a:p>
            <a:pPr marL="114300" indent="0">
              <a:buNone/>
            </a:pPr>
            <a:endParaRPr lang="fr-BE" sz="1600" i="1" dirty="0"/>
          </a:p>
          <a:p>
            <a:pPr marL="114300" indent="0">
              <a:buNone/>
            </a:pPr>
            <a:r>
              <a:rPr lang="fr-BE" sz="1600" i="1" dirty="0" smtClean="0"/>
              <a:t>« Je suis convaincu que la question du bien-être en maison de repos est complexe.  C’est tout le monde qui doit y mettre du sien… »</a:t>
            </a:r>
          </a:p>
          <a:p>
            <a:pPr marL="114300" indent="0">
              <a:buNone/>
            </a:pPr>
            <a:endParaRPr lang="fr-BE" sz="1600" dirty="0"/>
          </a:p>
          <a:p>
            <a:pPr marL="114300" indent="0">
              <a:buNone/>
            </a:pPr>
            <a:r>
              <a:rPr lang="fr-BE" sz="1600" dirty="0"/>
              <a:t> </a:t>
            </a:r>
            <a:endParaRPr lang="fr-BE" sz="1600" dirty="0" smtClean="0"/>
          </a:p>
          <a:p>
            <a:pPr marL="114300" indent="0">
              <a:buNone/>
            </a:pPr>
            <a:endParaRPr lang="fr-BE" sz="1600" dirty="0"/>
          </a:p>
          <a:p>
            <a:pPr marL="114300" indent="0">
              <a:buNone/>
            </a:pPr>
            <a:endParaRPr lang="fr-BE" sz="1600" dirty="0"/>
          </a:p>
          <a:p>
            <a:pPr marL="114300" indent="0">
              <a:buNone/>
            </a:pPr>
            <a:r>
              <a:rPr lang="fr-BE" sz="1600" i="1" dirty="0"/>
              <a:t>«Il est difficile pour nous d’accepter des personnes âgées souffrant de problèmes psychiatriques.  Nous n’arrivons pas à trouver des services ambulatoires avec lesquels nous pourrions collaborer.  Ils n’ont plus de disponibilités !  C’est difficile d’exclure mais nous devons aussi reconnaître nos limites. »</a:t>
            </a:r>
            <a:endParaRPr lang="fr-BE" sz="1600" dirty="0"/>
          </a:p>
          <a:p>
            <a:pPr marL="114300" indent="0">
              <a:buNone/>
            </a:pPr>
            <a:r>
              <a:rPr lang="fr-BE" sz="1600" dirty="0"/>
              <a:t> </a:t>
            </a:r>
          </a:p>
          <a:p>
            <a:pPr marL="114300" indent="0">
              <a:buNone/>
            </a:pPr>
            <a:endParaRPr lang="fr-BE" sz="1800" dirty="0"/>
          </a:p>
        </p:txBody>
      </p:sp>
    </p:spTree>
    <p:extLst>
      <p:ext uri="{BB962C8B-B14F-4D97-AF65-F5344CB8AC3E}">
        <p14:creationId xmlns:p14="http://schemas.microsoft.com/office/powerpoint/2010/main" val="395601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620000" cy="1143000"/>
          </a:xfrm>
          <a:ln w="19050">
            <a:solidFill>
              <a:srgbClr val="279D9A"/>
            </a:solidFill>
          </a:ln>
        </p:spPr>
        <p:txBody>
          <a:bodyPr/>
          <a:lstStyle/>
          <a:p>
            <a:pPr algn="ctr"/>
            <a:r>
              <a:rPr lang="fr-BE" sz="2800" b="1" dirty="0">
                <a:solidFill>
                  <a:schemeClr val="tx1"/>
                </a:solidFill>
                <a:latin typeface="Calibri" panose="020F0502020204030204" pitchFamily="34" charset="0"/>
              </a:rPr>
              <a:t>SEPAM  </a:t>
            </a:r>
            <a:br>
              <a:rPr lang="fr-BE" sz="2800" b="1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fr-BE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Brussels Meldpunt Ouderenmis(be)handeling</a:t>
            </a:r>
            <a:endParaRPr lang="fr-BE" sz="2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 smtClean="0"/>
          </a:p>
          <a:p>
            <a:pPr marL="809625" indent="-180975">
              <a:tabLst>
                <a:tab pos="809625" algn="l"/>
              </a:tabLst>
            </a:pPr>
            <a:r>
              <a:rPr lang="fr-BE" sz="1800" spc="-100" dirty="0">
                <a:solidFill>
                  <a:schemeClr val="dk1"/>
                </a:solidFill>
              </a:rPr>
              <a:t>Limites du maintien à domicile à ne pas dépasser – dualisation </a:t>
            </a:r>
            <a:r>
              <a:rPr lang="fr-BE" sz="1800" spc="-100" dirty="0" smtClean="0">
                <a:solidFill>
                  <a:schemeClr val="dk1"/>
                </a:solidFill>
              </a:rPr>
              <a:t>domicile et maison </a:t>
            </a:r>
            <a:r>
              <a:rPr lang="fr-BE" sz="1800" spc="-100" dirty="0">
                <a:solidFill>
                  <a:schemeClr val="dk1"/>
                </a:solidFill>
              </a:rPr>
              <a:t>de </a:t>
            </a:r>
            <a:r>
              <a:rPr lang="fr-BE" sz="1800" spc="-100" dirty="0" smtClean="0">
                <a:solidFill>
                  <a:schemeClr val="dk1"/>
                </a:solidFill>
              </a:rPr>
              <a:t>repos.</a:t>
            </a:r>
            <a:endParaRPr lang="fr-BE" sz="1800" spc="-100" dirty="0">
              <a:solidFill>
                <a:schemeClr val="dk1"/>
              </a:solidFill>
            </a:endParaRPr>
          </a:p>
          <a:p>
            <a:pPr marL="809625" indent="-180975">
              <a:tabLst>
                <a:tab pos="809625" algn="l"/>
              </a:tabLst>
            </a:pPr>
            <a:r>
              <a:rPr lang="fr-BE" sz="1800" spc="-100" dirty="0">
                <a:solidFill>
                  <a:schemeClr val="dk1"/>
                </a:solidFill>
              </a:rPr>
              <a:t>Importance de l’accompagnement des familles et aidants </a:t>
            </a:r>
            <a:r>
              <a:rPr lang="fr-BE" sz="1800" spc="-100" dirty="0" smtClean="0">
                <a:solidFill>
                  <a:schemeClr val="dk1"/>
                </a:solidFill>
              </a:rPr>
              <a:t>proches.</a:t>
            </a:r>
            <a:endParaRPr lang="fr-BE" sz="1800" spc="-100" dirty="0">
              <a:solidFill>
                <a:schemeClr val="dk1"/>
              </a:solidFill>
            </a:endParaRPr>
          </a:p>
          <a:p>
            <a:pPr marL="809625" indent="-180975">
              <a:tabLst>
                <a:tab pos="809625" algn="l"/>
              </a:tabLst>
            </a:pPr>
            <a:r>
              <a:rPr lang="fr-BE" sz="1800" spc="-100" dirty="0">
                <a:solidFill>
                  <a:schemeClr val="dk1"/>
                </a:solidFill>
              </a:rPr>
              <a:t>Ambulatoire – Senior Médiation </a:t>
            </a:r>
            <a:r>
              <a:rPr lang="fr-BE" sz="1800" spc="-100" dirty="0" smtClean="0">
                <a:solidFill>
                  <a:schemeClr val="dk1"/>
                </a:solidFill>
              </a:rPr>
              <a:t>.</a:t>
            </a:r>
            <a:endParaRPr lang="fr-BE" sz="1800" spc="-1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36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484784"/>
            <a:ext cx="7560840" cy="4871392"/>
          </a:xfrm>
        </p:spPr>
        <p:txBody>
          <a:bodyPr/>
          <a:lstStyle/>
          <a:p>
            <a:pPr marL="114300" indent="0" algn="just">
              <a:buNone/>
            </a:pPr>
            <a:endParaRPr lang="fr-BE" dirty="0" smtClean="0"/>
          </a:p>
          <a:p>
            <a:pPr marL="266700" indent="0">
              <a:buNone/>
            </a:pPr>
            <a:endParaRPr lang="fr-BE" sz="1800" spc="-100" dirty="0">
              <a:solidFill>
                <a:schemeClr val="dk1"/>
              </a:solidFill>
            </a:endParaRPr>
          </a:p>
          <a:p>
            <a:pPr marL="542925" indent="-276225"/>
            <a:r>
              <a:rPr lang="fr-BE" sz="1800" spc="-100" dirty="0" smtClean="0">
                <a:solidFill>
                  <a:schemeClr val="dk1"/>
                </a:solidFill>
              </a:rPr>
              <a:t>Quelques réflexions par rapport à l’actualité et à l’avenir </a:t>
            </a:r>
            <a:r>
              <a:rPr lang="fr-BE" sz="1800" spc="-100" dirty="0">
                <a:solidFill>
                  <a:schemeClr val="dk1"/>
                </a:solidFill>
              </a:rPr>
              <a:t>du secteur </a:t>
            </a:r>
            <a:r>
              <a:rPr lang="fr-BE" sz="1800" spc="-100" dirty="0" smtClean="0">
                <a:solidFill>
                  <a:schemeClr val="dk1"/>
                </a:solidFill>
              </a:rPr>
              <a:t>des  Maisons de Repos (et de Soins)  //  Constats de la recherche.</a:t>
            </a:r>
          </a:p>
          <a:p>
            <a:pPr marL="266700" indent="0">
              <a:buNone/>
            </a:pPr>
            <a:endParaRPr lang="fr-BE" sz="1800" spc="-100" dirty="0">
              <a:solidFill>
                <a:schemeClr val="dk1"/>
              </a:solidFill>
            </a:endParaRPr>
          </a:p>
          <a:p>
            <a:pPr marL="542925" indent="-276225"/>
            <a:r>
              <a:rPr lang="fr-BE" sz="1800" spc="-100" dirty="0">
                <a:solidFill>
                  <a:schemeClr val="dk1"/>
                </a:solidFill>
              </a:rPr>
              <a:t>Quels appuis aux adultes âgés et </a:t>
            </a:r>
            <a:r>
              <a:rPr lang="fr-BE" sz="1800" spc="-100" dirty="0" smtClean="0">
                <a:solidFill>
                  <a:schemeClr val="dk1"/>
                </a:solidFill>
              </a:rPr>
              <a:t>quels «</a:t>
            </a:r>
            <a:r>
              <a:rPr lang="fr-BE" sz="1800" spc="-100" dirty="0">
                <a:solidFill>
                  <a:schemeClr val="dk1"/>
                </a:solidFill>
              </a:rPr>
              <a:t> vivre ensemble » en maison de </a:t>
            </a:r>
            <a:r>
              <a:rPr lang="fr-BE" sz="1800" spc="-100" dirty="0" smtClean="0">
                <a:solidFill>
                  <a:schemeClr val="dk1"/>
                </a:solidFill>
              </a:rPr>
              <a:t>repos ?   …</a:t>
            </a:r>
            <a:endParaRPr lang="fr-BE" sz="1800" spc="-100" dirty="0">
              <a:solidFill>
                <a:schemeClr val="dk1"/>
              </a:solidFill>
            </a:endParaRPr>
          </a:p>
          <a:p>
            <a:pPr marL="266700" indent="276225"/>
            <a:r>
              <a:rPr lang="fr-BE" sz="1800" spc="-100" dirty="0" smtClean="0">
                <a:solidFill>
                  <a:schemeClr val="dk1"/>
                </a:solidFill>
              </a:rPr>
              <a:t>… Et/ou dans </a:t>
            </a:r>
            <a:r>
              <a:rPr lang="fr-BE" sz="1800" spc="-100" dirty="0">
                <a:solidFill>
                  <a:schemeClr val="dk1"/>
                </a:solidFill>
              </a:rPr>
              <a:t>nos quartiers bruxellois ?</a:t>
            </a:r>
          </a:p>
          <a:p>
            <a:pPr marL="266700" indent="276225" algn="just">
              <a:buNone/>
            </a:pPr>
            <a:endParaRPr lang="fr-BE" sz="1800" dirty="0" smtClean="0"/>
          </a:p>
          <a:p>
            <a:pPr marL="114300" indent="0" algn="just">
              <a:buNone/>
            </a:pPr>
            <a:endParaRPr lang="fr-BE" sz="1800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620000" cy="1143000"/>
          </a:xfrm>
          <a:ln w="19050">
            <a:solidFill>
              <a:srgbClr val="279D9A"/>
            </a:solidFill>
          </a:ln>
        </p:spPr>
        <p:txBody>
          <a:bodyPr/>
          <a:lstStyle/>
          <a:p>
            <a:pPr algn="ctr"/>
            <a:r>
              <a:rPr lang="fr-BE" sz="5400" dirty="0"/>
              <a:t/>
            </a:r>
            <a:br>
              <a:rPr lang="fr-BE" sz="5400" dirty="0"/>
            </a:br>
            <a:r>
              <a:rPr lang="fr-BE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Observatoire</a:t>
            </a:r>
            <a:r>
              <a:rPr lang="fr-BE" dirty="0">
                <a:solidFill>
                  <a:schemeClr val="bg1"/>
                </a:solidFill>
              </a:rPr>
              <a:t/>
            </a:r>
            <a:br>
              <a:rPr lang="fr-BE" dirty="0">
                <a:solidFill>
                  <a:schemeClr val="bg1"/>
                </a:solidFill>
              </a:rPr>
            </a:b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86510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4294967295"/>
          </p:nvPr>
        </p:nvSpPr>
        <p:spPr>
          <a:xfrm>
            <a:off x="1763688" y="908720"/>
            <a:ext cx="4395936" cy="2736304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fr-BE" dirty="0" smtClean="0"/>
          </a:p>
          <a:p>
            <a:endParaRPr lang="fr-BE" dirty="0"/>
          </a:p>
          <a:p>
            <a:pPr marL="0" indent="0" algn="ctr">
              <a:buNone/>
            </a:pPr>
            <a:r>
              <a:rPr lang="fr-BE" b="1" i="1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MERCI</a:t>
            </a:r>
          </a:p>
          <a:p>
            <a:pPr marL="0" indent="0" algn="ctr">
              <a:buNone/>
            </a:pPr>
            <a:endParaRPr lang="fr-BE" b="1" i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BE" sz="1800" i="1" dirty="0" smtClean="0">
                <a:solidFill>
                  <a:schemeClr val="tx1"/>
                </a:solidFill>
                <a:cs typeface="Arial" panose="020B0604020202020204" pitchFamily="34" charset="0"/>
              </a:rPr>
              <a:t>De votre présence</a:t>
            </a:r>
          </a:p>
          <a:p>
            <a:pPr marL="0" indent="0" algn="ctr">
              <a:buNone/>
            </a:pPr>
            <a:r>
              <a:rPr lang="fr-BE" sz="1800" i="1" dirty="0" smtClean="0">
                <a:solidFill>
                  <a:schemeClr val="tx1"/>
                </a:solidFill>
                <a:cs typeface="Arial" panose="020B0604020202020204" pitchFamily="34" charset="0"/>
              </a:rPr>
              <a:t>De votre attention</a:t>
            </a:r>
          </a:p>
          <a:p>
            <a:pPr marL="0" indent="0" algn="ctr">
              <a:buNone/>
            </a:pPr>
            <a:endParaRPr lang="fr-BE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BE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BE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BE" b="1" i="1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>
                <a:effectLst/>
              </a:rPr>
              <a:t/>
            </a:r>
            <a:br>
              <a:rPr lang="fr-BE" dirty="0">
                <a:effectLst/>
              </a:rPr>
            </a:br>
            <a:endParaRPr lang="fr-BE" dirty="0"/>
          </a:p>
        </p:txBody>
      </p:sp>
      <p:pic>
        <p:nvPicPr>
          <p:cNvPr id="4" name="Picture 2" descr="http://www.inforhomesasbl.be/Inforhomes-Splash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98" t="31146" r="3152" b="39535"/>
          <a:stretch/>
        </p:blipFill>
        <p:spPr bwMode="auto">
          <a:xfrm>
            <a:off x="467543" y="4405858"/>
            <a:ext cx="7588721" cy="2146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657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tiguïté">
  <a:themeElements>
    <a:clrScheme name="Contiguïté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tiguïté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686796812ECA4AA2A4571536584923" ma:contentTypeVersion="22" ma:contentTypeDescription="Crée un document." ma:contentTypeScope="" ma:versionID="17be4902de2d8eb6535506b7674188c4">
  <xsd:schema xmlns:xsd="http://www.w3.org/2001/XMLSchema" xmlns:xs="http://www.w3.org/2001/XMLSchema" xmlns:p="http://schemas.microsoft.com/office/2006/metadata/properties" xmlns:ns2="c07eaeae-acac-4b98-8f36-e541d79f93ce" xmlns:ns3="095fbf63-de1b-42aa-bea6-2ca8c546bf0e" xmlns:ns4="c0d523f1-b257-440d-ad91-09c9a6cd684a" targetNamespace="http://schemas.microsoft.com/office/2006/metadata/properties" ma:root="true" ma:fieldsID="5f2eda76ee219264b9c7691716cb6b8d" ns2:_="" ns3:_="" ns4:_="">
    <xsd:import namespace="c07eaeae-acac-4b98-8f36-e541d79f93ce"/>
    <xsd:import namespace="095fbf63-de1b-42aa-bea6-2ca8c546bf0e"/>
    <xsd:import namespace="c0d523f1-b257-440d-ad91-09c9a6cd68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4:TaxCatchAll" minOccurs="0"/>
                <xsd:element ref="ns2:lcf76f155ced4ddcb4097134ff3c332f" minOccurs="0"/>
                <xsd:element ref="ns2:MediaLengthInSeconds" minOccurs="0"/>
                <xsd:element ref="ns2:_Flow_SignoffStatus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7eaeae-acac-4b98-8f36-e541d79f93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6" nillable="true" ma:displayName="Tags" ma:internalName="MediaServiceAutoTags" ma:readOnly="true">
      <xsd:simpleType>
        <xsd:restriction base="dms:Text"/>
      </xsd:simpleType>
    </xsd:element>
    <xsd:element name="MediaServiceGenerationTime" ma:index="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9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Balises d’images" ma:readOnly="false" ma:fieldId="{5cf76f15-5ced-4ddc-b409-7134ff3c332f}" ma:taxonomyMulti="true" ma:sspId="b18090a2-00d5-4892-8da6-04c7b40683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_Flow_SignoffStatus" ma:index="23" nillable="true" ma:displayName="État de validation" ma:internalName="_x00c9_tat_x0020_de_x0020_validation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5fbf63-de1b-42aa-bea6-2ca8c546bf0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d523f1-b257-440d-ad91-09c9a6cd684a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9e2f1ced-26c3-43bb-82a4-bf90f2ca22a3}" ma:internalName="TaxCatchAll" ma:showField="CatchAllData" ma:web="c0d523f1-b257-440d-ad91-09c9a6cd68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2" ma:displayName="Type de contenu"/>
        <xsd:element ref="dc:title" minOccurs="0" maxOccurs="1" ma:index="3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0d523f1-b257-440d-ad91-09c9a6cd684a" xsi:nil="true"/>
    <_Flow_SignoffStatus xmlns="c07eaeae-acac-4b98-8f36-e541d79f93ce" xsi:nil="true"/>
    <lcf76f155ced4ddcb4097134ff3c332f xmlns="c07eaeae-acac-4b98-8f36-e541d79f93c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C3CE5FE-44C3-453A-AABE-E9E7C45E7244}"/>
</file>

<file path=customXml/itemProps2.xml><?xml version="1.0" encoding="utf-8"?>
<ds:datastoreItem xmlns:ds="http://schemas.openxmlformats.org/officeDocument/2006/customXml" ds:itemID="{BB3484B1-9751-4B6C-ACB7-1B13BECCAD3D}"/>
</file>

<file path=customXml/itemProps3.xml><?xml version="1.0" encoding="utf-8"?>
<ds:datastoreItem xmlns:ds="http://schemas.openxmlformats.org/officeDocument/2006/customXml" ds:itemID="{205B20BC-95C3-4CB8-8868-9B901FE408E6}"/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385</TotalTime>
  <Words>187</Words>
  <Application>Microsoft Office PowerPoint</Application>
  <PresentationFormat>Diavoorstelling (4:3)</PresentationFormat>
  <Paragraphs>71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</vt:lpstr>
      <vt:lpstr>Contiguïté</vt:lpstr>
      <vt:lpstr>PowerPoint-presentatie</vt:lpstr>
      <vt:lpstr>PowerPoint-presentatie</vt:lpstr>
      <vt:lpstr>PowerPoint-presentatie</vt:lpstr>
      <vt:lpstr>PowerPoint-presentatie</vt:lpstr>
      <vt:lpstr> Visites d’établissements / Rencontres de professionnels </vt:lpstr>
      <vt:lpstr>PowerPoint-presentatie</vt:lpstr>
      <vt:lpstr>SEPAM   Brussels Meldpunt Ouderenmis(be)handeling</vt:lpstr>
      <vt:lpstr> Observatoire </vt:lpstr>
      <vt:lpstr>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Infor-Homes Bruxelles, asbl</dc:title>
  <dc:creator>Marie Paule PAQUO</dc:creator>
  <cp:lastModifiedBy>Sarah Luyten</cp:lastModifiedBy>
  <cp:revision>74</cp:revision>
  <dcterms:created xsi:type="dcterms:W3CDTF">2017-04-21T06:09:09Z</dcterms:created>
  <dcterms:modified xsi:type="dcterms:W3CDTF">2018-04-18T07:04:04Z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0x010100D7686796812ECA4AA2A4571536584923</vt:lpwstr>
  </property>
</Properties>
</file>