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9.xml" ContentType="application/vnd.ms-office.chartstyle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charts/colors1.xml" ContentType="application/vnd.ms-office.chartcolorstyle+xml"/>
  <Override PartName="/ppt/charts/style1.xml" ContentType="application/vnd.ms-office.chartstyle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omments/comment2.xml" ContentType="application/vnd.openxmlformats-officedocument.presentationml.comments+xml"/>
  <Override PartName="/ppt/charts/colors3.xml" ContentType="application/vnd.ms-office.chartcolorstyle+xml"/>
  <Override PartName="/ppt/charts/style4.xml" ContentType="application/vnd.ms-office.chartstyle+xml"/>
  <Override PartName="/ppt/charts/colors7.xml" ContentType="application/vnd.ms-office.chartcolorstyle+xml"/>
  <Override PartName="/ppt/charts/chart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colors9.xml" ContentType="application/vnd.ms-office.chartcolorstyle+xml"/>
  <Override PartName="/ppt/charts/style7.xml" ContentType="application/vnd.ms-office.chartstyle+xml"/>
  <Override PartName="/ppt/charts/chart9.xml" ContentType="application/vnd.openxmlformats-officedocument.drawingml.chart+xml"/>
  <Override PartName="/ppt/charts/colors6.xml" ContentType="application/vnd.ms-office.chartcolorstyle+xml"/>
  <Override PartName="/ppt/charts/chart8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colors5.xml" ContentType="application/vnd.ms-office.chartcolorstyle+xml"/>
  <Override PartName="/ppt/charts/style6.xml" ContentType="application/vnd.ms-office.chart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9" r:id="rId3"/>
    <p:sldId id="260" r:id="rId4"/>
    <p:sldId id="264" r:id="rId5"/>
    <p:sldId id="262" r:id="rId6"/>
    <p:sldId id="266" r:id="rId7"/>
    <p:sldId id="268" r:id="rId8"/>
    <p:sldId id="270" r:id="rId9"/>
    <p:sldId id="272" r:id="rId10"/>
    <p:sldId id="274" r:id="rId11"/>
    <p:sldId id="293" r:id="rId12"/>
    <p:sldId id="294" r:id="rId13"/>
    <p:sldId id="276" r:id="rId14"/>
    <p:sldId id="278" r:id="rId15"/>
    <p:sldId id="280" r:id="rId16"/>
    <p:sldId id="282" r:id="rId17"/>
    <p:sldId id="284" r:id="rId18"/>
    <p:sldId id="286" r:id="rId19"/>
    <p:sldId id="288" r:id="rId20"/>
    <p:sldId id="290" r:id="rId21"/>
    <p:sldId id="292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Gillis" initials="OG" lastIdx="2" clrIdx="0">
    <p:extLst>
      <p:ext uri="{19B8F6BF-5375-455C-9EA6-DF929625EA0E}">
        <p15:presenceInfo xmlns:p15="http://schemas.microsoft.com/office/powerpoint/2012/main" userId="S-1-5-21-3450356335-2827638805-737975905-1571" providerId="AD"/>
      </p:ext>
    </p:extLst>
  </p:cmAuthor>
  <p:cmAuthor id="2" name="Dalia Fele" initials="DF" lastIdx="1" clrIdx="1">
    <p:extLst>
      <p:ext uri="{19B8F6BF-5375-455C-9EA6-DF929625EA0E}">
        <p15:presenceInfo xmlns:p15="http://schemas.microsoft.com/office/powerpoint/2012/main" userId="S-1-5-21-3450356335-2827638805-737975905-15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01.cccggc.local\share\OBSERVATBRU\Observat\Pole%20&#233;valuation\2013-2017%20Armoedetoets\Case%20study%20Assurance%20autonomie\Nota%20armoedetoets\figuren%20armoedetoets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cggc\observatbru\External\Pr&#233;sentations%20-%20Presentaties%20PPT\2017\2017_01_26_Wetenschap%20middag%20ouderen\hospitalisatie%20O_A%20bewoner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s01.cccggc.local\share\OBSERVATBRU\Observat\Project\2016%20Etude%20forfaits%20OA\nota\Figuren%20&amp;%20kaarten\Figuur%204_Aandeel%20IGO%20en%20handicap%20onder%2065%20plusse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s01.cccggc.local\share\OBSERVATBRU\Observat\Project\2016%20Etude%20forfaits%20OA\nota\Figuren%20&amp;%20kaarten\Figuur%206_Donn&#233;es%20patients%20en%20MRPA%20M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cggc\observatbru\External\Pr&#233;sentations%20-%20Presentaties%20PPT\2017\2017_01_26_Wetenschap%20middag%20ouderen\Aandeel%20profiel%20O%20en%20A%20in%20ROB_RV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-fs01.cccggc.local\share\observatbru\External\Pr&#233;sentations%20-%20Presentaties%20PPT\2017\2017_01_26_Wetenschap%20middag%20ouderen\verdeling%20O_A%20per%20statuu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cggc\observatbru\External\Pr&#233;sentations%20-%20Presentaties%20PPT\2017\2017_01_26_Wetenschap%20middag%20ouderen\inkomensprofiel%20O_A%20bewoner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cggc\observatbru\External\Pr&#233;sentations%20-%20Presentaties%20PPT\2017\2017_01_26_Wetenschap%20middag%20ouderen\inkomensprofiel%20O_A%20bewoner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cggc\observatbru\External\Pr&#233;sentations%20-%20Presentaties%20PPT\2017\2017_01_26_Wetenschap%20middag%20ouderen\hospitalisatie%20O_A%20bewoner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'[figuren armoedetoets.xlsx]Fig 3_FR'!$A$13</c:f>
              <c:strCache>
                <c:ptCount val="1"/>
                <c:pt idx="0">
                  <c:v>65-74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'[figuren armoedetoets.xlsx]Fig 3_FR'!$B$4:$AB$4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8">
                  <c:v>2020</c:v>
                </c:pt>
                <c:pt idx="19">
                  <c:v>2025</c:v>
                </c:pt>
                <c:pt idx="20">
                  <c:v>2030</c:v>
                </c:pt>
                <c:pt idx="21">
                  <c:v>2035</c:v>
                </c:pt>
                <c:pt idx="22">
                  <c:v>2040</c:v>
                </c:pt>
                <c:pt idx="23">
                  <c:v>2045</c:v>
                </c:pt>
                <c:pt idx="24">
                  <c:v>2050</c:v>
                </c:pt>
                <c:pt idx="25">
                  <c:v>2055</c:v>
                </c:pt>
                <c:pt idx="26">
                  <c:v>2060</c:v>
                </c:pt>
              </c:numCache>
            </c:numRef>
          </c:cat>
          <c:val>
            <c:numRef>
              <c:f>'[figuren armoedetoets.xlsx]Fig 3_FR'!$B$13:$AB$13</c:f>
              <c:numCache>
                <c:formatCode>#\ ##0</c:formatCode>
                <c:ptCount val="27"/>
                <c:pt idx="0">
                  <c:v>82016</c:v>
                </c:pt>
                <c:pt idx="1">
                  <c:v>80029</c:v>
                </c:pt>
                <c:pt idx="2">
                  <c:v>78441</c:v>
                </c:pt>
                <c:pt idx="3">
                  <c:v>76998</c:v>
                </c:pt>
                <c:pt idx="4">
                  <c:v>76087</c:v>
                </c:pt>
                <c:pt idx="5">
                  <c:v>75075</c:v>
                </c:pt>
                <c:pt idx="6">
                  <c:v>73540</c:v>
                </c:pt>
                <c:pt idx="7">
                  <c:v>71498</c:v>
                </c:pt>
                <c:pt idx="8">
                  <c:v>70393</c:v>
                </c:pt>
                <c:pt idx="9">
                  <c:v>70396</c:v>
                </c:pt>
                <c:pt idx="10">
                  <c:v>71093</c:v>
                </c:pt>
                <c:pt idx="11">
                  <c:v>71603</c:v>
                </c:pt>
                <c:pt idx="12">
                  <c:v>72965</c:v>
                </c:pt>
                <c:pt idx="13">
                  <c:v>74312</c:v>
                </c:pt>
                <c:pt idx="14">
                  <c:v>75120</c:v>
                </c:pt>
                <c:pt idx="15">
                  <c:v>75996</c:v>
                </c:pt>
                <c:pt idx="16">
                  <c:v>77344</c:v>
                </c:pt>
                <c:pt idx="18">
                  <c:v>83115</c:v>
                </c:pt>
                <c:pt idx="19">
                  <c:v>87580</c:v>
                </c:pt>
                <c:pt idx="20">
                  <c:v>93180</c:v>
                </c:pt>
                <c:pt idx="21">
                  <c:v>98251</c:v>
                </c:pt>
                <c:pt idx="22">
                  <c:v>102446</c:v>
                </c:pt>
                <c:pt idx="23">
                  <c:v>105862</c:v>
                </c:pt>
                <c:pt idx="24">
                  <c:v>107229</c:v>
                </c:pt>
                <c:pt idx="25">
                  <c:v>107864</c:v>
                </c:pt>
                <c:pt idx="26">
                  <c:v>108673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9D-4F8D-AB14-5591F367BFD4}"/>
            </c:ext>
          </c:extLst>
        </c:ser>
        <c:ser>
          <c:idx val="1"/>
          <c:order val="1"/>
          <c:tx>
            <c:strRef>
              <c:f>'[figuren armoedetoets.xlsx]Fig 3_FR'!$A$14</c:f>
              <c:strCache>
                <c:ptCount val="1"/>
                <c:pt idx="0">
                  <c:v>75-84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'[figuren armoedetoets.xlsx]Fig 3_FR'!$B$4:$AB$4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8">
                  <c:v>2020</c:v>
                </c:pt>
                <c:pt idx="19">
                  <c:v>2025</c:v>
                </c:pt>
                <c:pt idx="20">
                  <c:v>2030</c:v>
                </c:pt>
                <c:pt idx="21">
                  <c:v>2035</c:v>
                </c:pt>
                <c:pt idx="22">
                  <c:v>2040</c:v>
                </c:pt>
                <c:pt idx="23">
                  <c:v>2045</c:v>
                </c:pt>
                <c:pt idx="24">
                  <c:v>2050</c:v>
                </c:pt>
                <c:pt idx="25">
                  <c:v>2055</c:v>
                </c:pt>
                <c:pt idx="26">
                  <c:v>2060</c:v>
                </c:pt>
              </c:numCache>
            </c:numRef>
          </c:cat>
          <c:val>
            <c:numRef>
              <c:f>'[figuren armoedetoets.xlsx]Fig 3_FR'!$B$14:$AB$14</c:f>
              <c:numCache>
                <c:formatCode>#\ ##0</c:formatCode>
                <c:ptCount val="27"/>
                <c:pt idx="0">
                  <c:v>56171</c:v>
                </c:pt>
                <c:pt idx="1">
                  <c:v>57369</c:v>
                </c:pt>
                <c:pt idx="2">
                  <c:v>58841</c:v>
                </c:pt>
                <c:pt idx="3">
                  <c:v>60146</c:v>
                </c:pt>
                <c:pt idx="4">
                  <c:v>61326</c:v>
                </c:pt>
                <c:pt idx="5">
                  <c:v>61370</c:v>
                </c:pt>
                <c:pt idx="6">
                  <c:v>60621</c:v>
                </c:pt>
                <c:pt idx="7">
                  <c:v>59553</c:v>
                </c:pt>
                <c:pt idx="8">
                  <c:v>58717</c:v>
                </c:pt>
                <c:pt idx="9">
                  <c:v>57435</c:v>
                </c:pt>
                <c:pt idx="10">
                  <c:v>56372</c:v>
                </c:pt>
                <c:pt idx="11">
                  <c:v>55742</c:v>
                </c:pt>
                <c:pt idx="12">
                  <c:v>54929</c:v>
                </c:pt>
                <c:pt idx="13">
                  <c:v>53959</c:v>
                </c:pt>
                <c:pt idx="14">
                  <c:v>53288</c:v>
                </c:pt>
                <c:pt idx="15">
                  <c:v>52884</c:v>
                </c:pt>
                <c:pt idx="16">
                  <c:v>52014</c:v>
                </c:pt>
                <c:pt idx="18">
                  <c:v>50719</c:v>
                </c:pt>
                <c:pt idx="19">
                  <c:v>55138</c:v>
                </c:pt>
                <c:pt idx="20">
                  <c:v>61066</c:v>
                </c:pt>
                <c:pt idx="21">
                  <c:v>65219</c:v>
                </c:pt>
                <c:pt idx="22">
                  <c:v>70308</c:v>
                </c:pt>
                <c:pt idx="23">
                  <c:v>74964</c:v>
                </c:pt>
                <c:pt idx="24">
                  <c:v>79123</c:v>
                </c:pt>
                <c:pt idx="25">
                  <c:v>82729</c:v>
                </c:pt>
                <c:pt idx="26">
                  <c:v>84741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9D-4F8D-AB14-5591F367BFD4}"/>
            </c:ext>
          </c:extLst>
        </c:ser>
        <c:ser>
          <c:idx val="2"/>
          <c:order val="2"/>
          <c:tx>
            <c:strRef>
              <c:f>'[figuren armoedetoets.xlsx]Fig 3_FR'!$A$15</c:f>
              <c:strCache>
                <c:ptCount val="1"/>
                <c:pt idx="0">
                  <c:v>85-plus</c:v>
                </c:pt>
              </c:strCache>
            </c:strRef>
          </c:tx>
          <c:spPr>
            <a:ln w="412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'[figuren armoedetoets.xlsx]Fig 3_FR'!$B$4:$AB$4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8">
                  <c:v>2020</c:v>
                </c:pt>
                <c:pt idx="19">
                  <c:v>2025</c:v>
                </c:pt>
                <c:pt idx="20">
                  <c:v>2030</c:v>
                </c:pt>
                <c:pt idx="21">
                  <c:v>2035</c:v>
                </c:pt>
                <c:pt idx="22">
                  <c:v>2040</c:v>
                </c:pt>
                <c:pt idx="23">
                  <c:v>2045</c:v>
                </c:pt>
                <c:pt idx="24">
                  <c:v>2050</c:v>
                </c:pt>
                <c:pt idx="25">
                  <c:v>2055</c:v>
                </c:pt>
                <c:pt idx="26">
                  <c:v>2060</c:v>
                </c:pt>
              </c:numCache>
            </c:numRef>
          </c:cat>
          <c:val>
            <c:numRef>
              <c:f>'[figuren armoedetoets.xlsx]Fig 3_FR'!$B$15:$AB$15</c:f>
              <c:numCache>
                <c:formatCode>#\ ##0</c:formatCode>
                <c:ptCount val="27"/>
                <c:pt idx="0">
                  <c:v>22721</c:v>
                </c:pt>
                <c:pt idx="1">
                  <c:v>22137</c:v>
                </c:pt>
                <c:pt idx="2">
                  <c:v>21237</c:v>
                </c:pt>
                <c:pt idx="3">
                  <c:v>20122</c:v>
                </c:pt>
                <c:pt idx="4">
                  <c:v>19002</c:v>
                </c:pt>
                <c:pt idx="5">
                  <c:v>19066</c:v>
                </c:pt>
                <c:pt idx="6">
                  <c:v>20384</c:v>
                </c:pt>
                <c:pt idx="7">
                  <c:v>21727</c:v>
                </c:pt>
                <c:pt idx="8">
                  <c:v>22935</c:v>
                </c:pt>
                <c:pt idx="9">
                  <c:v>23778</c:v>
                </c:pt>
                <c:pt idx="10">
                  <c:v>24614</c:v>
                </c:pt>
                <c:pt idx="11">
                  <c:v>25155</c:v>
                </c:pt>
                <c:pt idx="12">
                  <c:v>25822</c:v>
                </c:pt>
                <c:pt idx="13">
                  <c:v>25913</c:v>
                </c:pt>
                <c:pt idx="14">
                  <c:v>26120</c:v>
                </c:pt>
                <c:pt idx="15">
                  <c:v>26456</c:v>
                </c:pt>
                <c:pt idx="16">
                  <c:v>26748</c:v>
                </c:pt>
                <c:pt idx="18">
                  <c:v>26358</c:v>
                </c:pt>
                <c:pt idx="19">
                  <c:v>25625</c:v>
                </c:pt>
                <c:pt idx="20">
                  <c:v>25742</c:v>
                </c:pt>
                <c:pt idx="21">
                  <c:v>29215</c:v>
                </c:pt>
                <c:pt idx="22">
                  <c:v>32848</c:v>
                </c:pt>
                <c:pt idx="23">
                  <c:v>36546</c:v>
                </c:pt>
                <c:pt idx="24">
                  <c:v>40704</c:v>
                </c:pt>
                <c:pt idx="25">
                  <c:v>44634</c:v>
                </c:pt>
                <c:pt idx="26">
                  <c:v>48644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9D-4F8D-AB14-5591F367B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0126432"/>
        <c:axId val="241923744"/>
      </c:lineChart>
      <c:catAx>
        <c:axId val="24012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41923744"/>
        <c:crosses val="autoZero"/>
        <c:auto val="1"/>
        <c:lblAlgn val="ctr"/>
        <c:lblOffset val="100"/>
        <c:noMultiLvlLbl val="0"/>
      </c:catAx>
      <c:valAx>
        <c:axId val="24192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4012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nl-B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'ten minste 120 dagen'!$A$2</c:f>
              <c:strCache>
                <c:ptCount val="1"/>
                <c:pt idx="0">
                  <c:v>O/A bewoners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B87-413C-80A6-3EC8D5F3FA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'ten minste 120 dagen'!$B$1:$D$1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'ten minste 120 dagen'!$B$2:$D$2</c:f>
              <c:numCache>
                <c:formatCode>General</c:formatCode>
                <c:ptCount val="3"/>
                <c:pt idx="0">
                  <c:v>6.5</c:v>
                </c:pt>
                <c:pt idx="1">
                  <c:v>2.6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87-413C-80A6-3EC8D5F3FAC1}"/>
            </c:ext>
          </c:extLst>
        </c:ser>
        <c:ser>
          <c:idx val="1"/>
          <c:order val="1"/>
          <c:tx>
            <c:strRef>
              <c:f>'ten minste 120 dagen'!$A$3</c:f>
              <c:strCache>
                <c:ptCount val="1"/>
                <c:pt idx="0">
                  <c:v>Brusselse bevolking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B87-413C-80A6-3EC8D5F3FA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'ten minste 120 dagen'!$B$1:$D$1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'ten minste 120 dagen'!$B$3:$D$3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87-413C-80A6-3EC8D5F3FAC1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5946928"/>
        <c:axId val="225947320"/>
      </c:barChart>
      <c:catAx>
        <c:axId val="22594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5947320"/>
        <c:crosses val="autoZero"/>
        <c:auto val="1"/>
        <c:lblAlgn val="ctr"/>
        <c:lblOffset val="100"/>
        <c:noMultiLvlLbl val="0"/>
      </c:catAx>
      <c:valAx>
        <c:axId val="225947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594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16051117099527E-2"/>
          <c:y val="3.3399247237867906E-2"/>
          <c:w val="0.59606631474658323"/>
          <c:h val="0.89616396376623975"/>
        </c:manualLayout>
      </c:layout>
      <c:lineChart>
        <c:grouping val="standard"/>
        <c:varyColors val="0"/>
        <c:ser>
          <c:idx val="0"/>
          <c:order val="0"/>
          <c:tx>
            <c:strRef>
              <c:f>'[Figuur 4_Aandeel IGO en handicap onder 65 plussers.xlsx]FR'!$B$6</c:f>
              <c:strCache>
                <c:ptCount val="1"/>
                <c:pt idx="0">
                  <c:v>% personnes avec allocation pour personnes handicapées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9D-48DD-8886-B876972A86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D-48DD-8886-B876972A86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D-48DD-8886-B876972A866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9D-48DD-8886-B876972A866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9D-48DD-8886-B876972A866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9D-48DD-8886-B876972A866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9D-48DD-8886-B876972A866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9D-48DD-8886-B876972A8664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9D-48DD-8886-B876972A86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'[Figuur 4_Aandeel IGO en handicap onder 65 plussers.xlsx]FR'!$C$5:$M$5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'[Figuur 4_Aandeel IGO en handicap onder 65 plussers.xlsx]FR'!$C$6:$M$6</c:f>
              <c:numCache>
                <c:formatCode>General</c:formatCode>
                <c:ptCount val="11"/>
                <c:pt idx="0">
                  <c:v>4.2</c:v>
                </c:pt>
                <c:pt idx="1">
                  <c:v>4.8</c:v>
                </c:pt>
                <c:pt idx="2">
                  <c:v>5.3</c:v>
                </c:pt>
                <c:pt idx="3">
                  <c:v>5.4</c:v>
                </c:pt>
                <c:pt idx="4">
                  <c:v>5.5</c:v>
                </c:pt>
                <c:pt idx="5">
                  <c:v>5.8</c:v>
                </c:pt>
                <c:pt idx="6">
                  <c:v>6</c:v>
                </c:pt>
                <c:pt idx="7">
                  <c:v>6.1</c:v>
                </c:pt>
                <c:pt idx="8">
                  <c:v>6.3</c:v>
                </c:pt>
                <c:pt idx="9">
                  <c:v>6.7</c:v>
                </c:pt>
                <c:pt idx="10">
                  <c:v>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89D-48DD-8886-B876972A8664}"/>
            </c:ext>
          </c:extLst>
        </c:ser>
        <c:ser>
          <c:idx val="1"/>
          <c:order val="1"/>
          <c:tx>
            <c:strRef>
              <c:f>'[Figuur 4_Aandeel IGO en handicap onder 65 plussers.xlsx]FR'!$B$7</c:f>
              <c:strCache>
                <c:ptCount val="1"/>
                <c:pt idx="0">
                  <c:v>% GRAPA </c:v>
                </c:pt>
              </c:strCache>
            </c:strRef>
          </c:tx>
          <c:spPr>
            <a:ln w="50800" cap="flat" cmpd="sng" algn="ctr">
              <a:solidFill>
                <a:schemeClr val="accent6"/>
              </a:solidFill>
              <a:prstDash val="solid"/>
              <a:miter lim="800000"/>
            </a:ln>
            <a:effectLst/>
          </c:spPr>
          <c:marker>
            <c:symbol val="circle"/>
            <c:size val="5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89D-48DD-8886-B876972A86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9D-48DD-8886-B876972A86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89D-48DD-8886-B876972A866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89D-48DD-8886-B876972A866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89D-48DD-8886-B876972A866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89D-48DD-8886-B876972A866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89D-48DD-8886-B876972A866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89D-48DD-8886-B876972A8664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89D-48DD-8886-B876972A86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'[Figuur 4_Aandeel IGO en handicap onder 65 plussers.xlsx]FR'!$C$5:$M$5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'[Figuur 4_Aandeel IGO en handicap onder 65 plussers.xlsx]FR'!$C$7:$M$7</c:f>
              <c:numCache>
                <c:formatCode>General</c:formatCode>
                <c:ptCount val="11"/>
                <c:pt idx="0">
                  <c:v>7.4</c:v>
                </c:pt>
                <c:pt idx="1">
                  <c:v>7.5</c:v>
                </c:pt>
                <c:pt idx="2">
                  <c:v>7.5</c:v>
                </c:pt>
                <c:pt idx="3">
                  <c:v>7.9</c:v>
                </c:pt>
                <c:pt idx="4">
                  <c:v>8.5</c:v>
                </c:pt>
                <c:pt idx="5">
                  <c:v>8.6999999999999993</c:v>
                </c:pt>
                <c:pt idx="6">
                  <c:v>9.3000000000000007</c:v>
                </c:pt>
                <c:pt idx="7">
                  <c:v>9.4</c:v>
                </c:pt>
                <c:pt idx="8">
                  <c:v>9.9</c:v>
                </c:pt>
                <c:pt idx="9">
                  <c:v>10.7</c:v>
                </c:pt>
                <c:pt idx="10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A89D-48DD-8886-B876972A86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1821624"/>
        <c:axId val="361452816"/>
      </c:lineChart>
      <c:catAx>
        <c:axId val="361821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61452816"/>
        <c:crosses val="autoZero"/>
        <c:auto val="1"/>
        <c:lblAlgn val="ctr"/>
        <c:lblOffset val="100"/>
        <c:noMultiLvlLbl val="0"/>
      </c:catAx>
      <c:valAx>
        <c:axId val="36145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sz="20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61821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293110749534216"/>
          <c:y val="0.21838278310643605"/>
          <c:w val="0.28672277089246873"/>
          <c:h val="0.54501642348811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'[Figuur 6_Données patients en MRPA MRS.xlsx]FR'!$A$8</c:f>
              <c:strCache>
                <c:ptCount val="1"/>
                <c:pt idx="0">
                  <c:v>Région bruxelloise</c:v>
                </c:pt>
              </c:strCache>
            </c:strRef>
          </c:tx>
          <c:spPr>
            <a:solidFill>
              <a:schemeClr val="accent1"/>
            </a:solidFill>
            <a:ln w="19050" cap="flat" cmpd="sng" algn="ctr">
              <a:solidFill>
                <a:schemeClr val="lt1"/>
              </a:solidFill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'[Figuur 6_Données patients en MRPA MRS.xlsx]FR'!$B$7:$D$7</c:f>
              <c:strCache>
                <c:ptCount val="3"/>
                <c:pt idx="0">
                  <c:v>65-74 ans</c:v>
                </c:pt>
                <c:pt idx="1">
                  <c:v>75-84 ans</c:v>
                </c:pt>
                <c:pt idx="2">
                  <c:v>85+ ans</c:v>
                </c:pt>
              </c:strCache>
            </c:strRef>
          </c:cat>
          <c:val>
            <c:numRef>
              <c:f>'[Figuur 6_Données patients en MRPA MRS.xlsx]FR'!$B$8:$D$8</c:f>
              <c:numCache>
                <c:formatCode>0.0</c:formatCode>
                <c:ptCount val="3"/>
                <c:pt idx="0">
                  <c:v>1.8785260743107615</c:v>
                </c:pt>
                <c:pt idx="1">
                  <c:v>6.1415046916890077</c:v>
                </c:pt>
                <c:pt idx="2">
                  <c:v>25.849647390691118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9D-433E-AFC4-5DC463749EE8}"/>
            </c:ext>
          </c:extLst>
        </c:ser>
        <c:ser>
          <c:idx val="1"/>
          <c:order val="1"/>
          <c:tx>
            <c:strRef>
              <c:f>'[Figuur 6_Données patients en MRPA MRS.xlsx]FR'!$A$9</c:f>
              <c:strCache>
                <c:ptCount val="1"/>
                <c:pt idx="0">
                  <c:v>Belgique</c:v>
                </c:pt>
              </c:strCache>
            </c:strRef>
          </c:tx>
          <c:spPr>
            <a:solidFill>
              <a:schemeClr val="accent6"/>
            </a:solidFill>
            <a:ln w="19050" cap="flat" cmpd="sng" algn="ctr">
              <a:solidFill>
                <a:schemeClr val="lt1"/>
              </a:solidFill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'[Figuur 6_Données patients en MRPA MRS.xlsx]FR'!$B$7:$D$7</c:f>
              <c:strCache>
                <c:ptCount val="3"/>
                <c:pt idx="0">
                  <c:v>65-74 ans</c:v>
                </c:pt>
                <c:pt idx="1">
                  <c:v>75-84 ans</c:v>
                </c:pt>
                <c:pt idx="2">
                  <c:v>85+ ans</c:v>
                </c:pt>
              </c:strCache>
            </c:strRef>
          </c:cat>
          <c:val>
            <c:numRef>
              <c:f>'[Figuur 6_Données patients en MRPA MRS.xlsx]FR'!$B$9:$D$9</c:f>
              <c:numCache>
                <c:formatCode>0.0</c:formatCode>
                <c:ptCount val="3"/>
                <c:pt idx="0">
                  <c:v>0.95245549734536761</c:v>
                </c:pt>
                <c:pt idx="1">
                  <c:v>4.9834227582246298</c:v>
                </c:pt>
                <c:pt idx="2">
                  <c:v>24.363939533810292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D-433E-AFC4-5DC463749E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6941648"/>
        <c:axId val="396942040"/>
      </c:barChart>
      <c:catAx>
        <c:axId val="3969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96942040"/>
        <c:crosses val="autoZero"/>
        <c:auto val="1"/>
        <c:lblAlgn val="ctr"/>
        <c:lblOffset val="100"/>
        <c:noMultiLvlLbl val="0"/>
      </c:catAx>
      <c:valAx>
        <c:axId val="396942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sz="2000"/>
                  <a:t>%</a:t>
                </a:r>
              </a:p>
            </c:rich>
          </c:tx>
          <c:layout>
            <c:manualLayout>
              <c:xMode val="edge"/>
              <c:yMode val="edge"/>
              <c:x val="6.6395664310840447E-3"/>
              <c:y val="0.3767272707769718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96941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bewoners met profiel O/A in ROB/RVT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Brussels Gewest</c:v>
                </c:pt>
                <c:pt idx="1">
                  <c:v>Vlaanderen</c:v>
                </c:pt>
                <c:pt idx="2">
                  <c:v>Wallonië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38.200000000000003</c:v>
                </c:pt>
                <c:pt idx="1">
                  <c:v>23.5</c:v>
                </c:pt>
                <c:pt idx="2">
                  <c:v>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48-455F-87DD-4216B2E16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7004128"/>
        <c:axId val="227004520"/>
      </c:barChart>
      <c:catAx>
        <c:axId val="22700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004520"/>
        <c:crosses val="autoZero"/>
        <c:auto val="1"/>
        <c:lblAlgn val="ctr"/>
        <c:lblOffset val="100"/>
        <c:noMultiLvlLbl val="0"/>
      </c:catAx>
      <c:valAx>
        <c:axId val="2270045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sz="1600" dirty="0" smtClean="0"/>
                  <a:t>%</a:t>
                </a:r>
                <a:endParaRPr lang="nl-BE" sz="16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00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O/A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Sheet1!$B$1:$G$1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Sheet1!$B$2:$G$2</c:f>
              <c:numCache>
                <c:formatCode>#\ ##0</c:formatCode>
                <c:ptCount val="6"/>
                <c:pt idx="0">
                  <c:v>5223</c:v>
                </c:pt>
                <c:pt idx="1">
                  <c:v>5283</c:v>
                </c:pt>
                <c:pt idx="2">
                  <c:v>5203</c:v>
                </c:pt>
                <c:pt idx="3">
                  <c:v>5182</c:v>
                </c:pt>
                <c:pt idx="4">
                  <c:v>4865</c:v>
                </c:pt>
                <c:pt idx="5">
                  <c:v>4705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AF-4A73-B042-885DA1F9C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7655496"/>
        <c:axId val="227655888"/>
      </c:lineChart>
      <c:catAx>
        <c:axId val="22765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655888"/>
        <c:crosses val="autoZero"/>
        <c:auto val="1"/>
        <c:lblAlgn val="ctr"/>
        <c:lblOffset val="100"/>
        <c:noMultiLvlLbl val="0"/>
      </c:catAx>
      <c:valAx>
        <c:axId val="22765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65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'[verdeling O_A per statuut.xlsx]FR'!$B$1</c:f>
              <c:strCache>
                <c:ptCount val="1"/>
                <c:pt idx="0">
                  <c:v>par statut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b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'[verdeling O_A per statuut.xlsx]FR'!$A$2:$A$4</c:f>
              <c:strCache>
                <c:ptCount val="3"/>
                <c:pt idx="0">
                  <c:v>commercial</c:v>
                </c:pt>
                <c:pt idx="1">
                  <c:v>asbl</c:v>
                </c:pt>
                <c:pt idx="2">
                  <c:v>CPAS</c:v>
                </c:pt>
              </c:strCache>
            </c:strRef>
          </c:cat>
          <c:val>
            <c:numRef>
              <c:f>'[verdeling O_A per statuut.xlsx]FR'!$B$2:$B$4</c:f>
              <c:numCache>
                <c:formatCode>General</c:formatCode>
                <c:ptCount val="3"/>
                <c:pt idx="0">
                  <c:v>56.2</c:v>
                </c:pt>
                <c:pt idx="1">
                  <c:v>73.8</c:v>
                </c:pt>
                <c:pt idx="2">
                  <c:v>85.5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84-4537-8CA6-71E724C0A1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2844552"/>
        <c:axId val="252843768"/>
      </c:barChart>
      <c:lineChart>
        <c:grouping val="standard"/>
        <c:varyColors val="0"/>
        <c:ser>
          <c:idx val="1"/>
          <c:order val="1"/>
          <c:tx>
            <c:strRef>
              <c:f>'[verdeling O_A per statuut.xlsx]FR'!$C$1</c:f>
              <c:strCache>
                <c:ptCount val="1"/>
                <c:pt idx="0">
                  <c:v>moyenne 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'[verdeling O_A per statuut.xlsx]FR'!$A$2:$A$4</c:f>
              <c:strCache>
                <c:ptCount val="3"/>
                <c:pt idx="0">
                  <c:v>commercial</c:v>
                </c:pt>
                <c:pt idx="1">
                  <c:v>asbl</c:v>
                </c:pt>
                <c:pt idx="2">
                  <c:v>CPAS</c:v>
                </c:pt>
              </c:strCache>
            </c:strRef>
          </c:cat>
          <c:val>
            <c:numRef>
              <c:f>'[verdeling O_A per statuut.xlsx]FR'!$C$2:$C$4</c:f>
              <c:numCache>
                <c:formatCode>General</c:formatCode>
                <c:ptCount val="3"/>
                <c:pt idx="0">
                  <c:v>63.9</c:v>
                </c:pt>
                <c:pt idx="1">
                  <c:v>63.9</c:v>
                </c:pt>
                <c:pt idx="2">
                  <c:v>63.9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84-4537-8CA6-71E724C0A1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2844552"/>
        <c:axId val="252843768"/>
      </c:lineChart>
      <c:catAx>
        <c:axId val="252844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52843768"/>
        <c:crosses val="autoZero"/>
        <c:auto val="1"/>
        <c:lblAlgn val="ctr"/>
        <c:lblOffset val="100"/>
        <c:noMultiLvlLbl val="0"/>
      </c:catAx>
      <c:valAx>
        <c:axId val="25284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BE" sz="16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nl-B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52844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RVV!$A$2</c:f>
              <c:strCache>
                <c:ptCount val="1"/>
                <c:pt idx="0">
                  <c:v>O/A bewoners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2C-4E74-8578-645D2A78B6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RVV!$B$1:$D$1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RVV!$B$2:$D$2</c:f>
              <c:numCache>
                <c:formatCode>General</c:formatCode>
                <c:ptCount val="3"/>
                <c:pt idx="0">
                  <c:v>57.3</c:v>
                </c:pt>
                <c:pt idx="1">
                  <c:v>35.799999999999997</c:v>
                </c:pt>
                <c:pt idx="2">
                  <c:v>41.3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2C-4E74-8578-645D2A78B667}"/>
            </c:ext>
          </c:extLst>
        </c:ser>
        <c:ser>
          <c:idx val="1"/>
          <c:order val="1"/>
          <c:tx>
            <c:strRef>
              <c:f>RVV!$A$3</c:f>
              <c:strCache>
                <c:ptCount val="1"/>
                <c:pt idx="0">
                  <c:v>Brusselse bevolking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32C-4E74-8578-645D2A78B6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RVV!$B$1:$D$1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RVV!$B$3:$D$3</c:f>
              <c:numCache>
                <c:formatCode>General</c:formatCode>
                <c:ptCount val="3"/>
                <c:pt idx="0">
                  <c:v>31.9</c:v>
                </c:pt>
                <c:pt idx="1">
                  <c:v>30.5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2C-4E74-8578-645D2A78B667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7906936"/>
        <c:axId val="227907328"/>
      </c:barChart>
      <c:catAx>
        <c:axId val="227906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7328"/>
        <c:crosses val="autoZero"/>
        <c:auto val="1"/>
        <c:lblAlgn val="ctr"/>
        <c:lblOffset val="100"/>
        <c:noMultiLvlLbl val="0"/>
      </c:catAx>
      <c:valAx>
        <c:axId val="227907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6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IGO!$A$2</c:f>
              <c:strCache>
                <c:ptCount val="1"/>
                <c:pt idx="0">
                  <c:v>O/A bewoners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5F-40D6-A8FB-84E8985521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IGO!$B$1:$D$1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IGO!$B$2:$D$2</c:f>
              <c:numCache>
                <c:formatCode>General</c:formatCode>
                <c:ptCount val="3"/>
                <c:pt idx="0">
                  <c:v>20.8</c:v>
                </c:pt>
                <c:pt idx="1">
                  <c:v>8.9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5F-40D6-A8FB-84E898552143}"/>
            </c:ext>
          </c:extLst>
        </c:ser>
        <c:ser>
          <c:idx val="1"/>
          <c:order val="1"/>
          <c:tx>
            <c:strRef>
              <c:f>IGO!$A$3</c:f>
              <c:strCache>
                <c:ptCount val="1"/>
                <c:pt idx="0">
                  <c:v>Brusselse bevolking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25F-40D6-A8FB-84E8985521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IGO!$B$1:$D$1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IGO!$B$3:$D$3</c:f>
              <c:numCache>
                <c:formatCode>General</c:formatCode>
                <c:ptCount val="3"/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5F-40D6-A8FB-84E898552143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7908112"/>
        <c:axId val="227908504"/>
      </c:barChart>
      <c:catAx>
        <c:axId val="22790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8504"/>
        <c:crosses val="autoZero"/>
        <c:auto val="1"/>
        <c:lblAlgn val="ctr"/>
        <c:lblOffset val="100"/>
        <c:noMultiLvlLbl val="0"/>
      </c:catAx>
      <c:valAx>
        <c:axId val="227908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 keer'!$A$2</c:f>
              <c:strCache>
                <c:ptCount val="1"/>
                <c:pt idx="0">
                  <c:v>O/A bewoners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0B-4E30-85A4-C424E228D2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 keer'!$B$1:$D$1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'6 keer'!$B$2:$D$2</c:f>
              <c:numCache>
                <c:formatCode>General</c:formatCode>
                <c:ptCount val="3"/>
                <c:pt idx="0">
                  <c:v>4.2</c:v>
                </c:pt>
                <c:pt idx="1">
                  <c:v>2.6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0B-4E30-85A4-C424E228D28A}"/>
            </c:ext>
          </c:extLst>
        </c:ser>
        <c:ser>
          <c:idx val="1"/>
          <c:order val="1"/>
          <c:tx>
            <c:strRef>
              <c:f>'6 keer'!$A$3</c:f>
              <c:strCache>
                <c:ptCount val="1"/>
                <c:pt idx="0">
                  <c:v>Brusselse bevolking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bg1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A0B-4E30-85A4-C424E228D2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 keer'!$B$1:$D$1</c:f>
              <c:strCache>
                <c:ptCount val="3"/>
                <c:pt idx="0">
                  <c:v>65-79 jaar</c:v>
                </c:pt>
                <c:pt idx="1">
                  <c:v>80-plussers</c:v>
                </c:pt>
                <c:pt idx="2">
                  <c:v>totaal</c:v>
                </c:pt>
              </c:strCache>
            </c:strRef>
          </c:cat>
          <c:val>
            <c:numRef>
              <c:f>'6 keer'!$B$3:$D$3</c:f>
              <c:numCache>
                <c:formatCode>General</c:formatCode>
                <c:ptCount val="3"/>
                <c:pt idx="0">
                  <c:v>2.7</c:v>
                </c:pt>
                <c:pt idx="1">
                  <c:v>2.7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0B-4E30-85A4-C424E228D28A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7909288"/>
        <c:axId val="227909680"/>
      </c:barChart>
      <c:catAx>
        <c:axId val="22790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9680"/>
        <c:crosses val="autoZero"/>
        <c:auto val="1"/>
        <c:lblAlgn val="ctr"/>
        <c:lblOffset val="100"/>
        <c:noMultiLvlLbl val="0"/>
      </c:catAx>
      <c:valAx>
        <c:axId val="22790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227909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18T12:16:39.562" idx="1">
    <p:pos x="10" y="10"/>
    <p:text>vergelijken met totale bevolking, eventueel met vlaanderen en wallonie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8-04-25T16:00:03.463" idx="1">
    <p:pos x="7680" y="702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230AF-182F-494A-9390-59C26A7F9A57}" type="datetimeFigureOut">
              <a:rPr lang="fr-BE" smtClean="0"/>
              <a:t>26-04-18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48A76-8849-4541-9B27-284FFF22817A}" type="slidenum">
              <a:rPr lang="fr-BE" smtClean="0"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549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dirty="0" smtClean="0"/>
              <a:t>Het aantal ouderen steeg de afgelopen tien jaar met 2 % (totale bevolkingsstijging: 15 %)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59638F-9D14-45C0-AE93-290CAB7E7D3C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8697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5176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959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574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205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860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57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943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4019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155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629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34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8B815-D0C6-4740-8748-D81395D8224A}" type="datetimeFigureOut">
              <a:rPr lang="nl-BE" smtClean="0"/>
              <a:t>26/04/2018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1548-7C6A-4766-8863-9250112180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165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luyten@ggc.brusse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servatbru.b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75" y="0"/>
            <a:ext cx="12201075" cy="6991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62250" y="1615559"/>
            <a:ext cx="86677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400" b="1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</a:t>
            </a:r>
            <a:r>
              <a:rPr kumimoji="0" lang="fr-BE" sz="4400" b="1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nous apprennent les chiffres sur les personnes âgées, les maisons de repos et les résidents des maisons de repos ? </a:t>
            </a:r>
            <a:endParaRPr kumimoji="0" lang="fr-BE" sz="4400" b="1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4919008"/>
            <a:ext cx="716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Observatoire de la Santé et du Social de Bruxelles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Sarah </a:t>
            </a:r>
            <a:r>
              <a:rPr kumimoji="0" lang="fr-BE" sz="2400" b="1" i="0" u="none" strike="noStrike" kern="1200" cap="none" spc="0" normalizeH="0" baseline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Luyten</a:t>
            </a:r>
            <a:endParaRPr kumimoji="0" lang="fr-BE" sz="2400" b="1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1200" cap="none" spc="0" normalizeH="0" baseline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sluyten@ggc.brussels</a:t>
            </a:r>
            <a:r>
              <a:rPr kumimoji="0" lang="fr-BE" sz="2400" b="1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24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 13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715" y="74352"/>
            <a:ext cx="3835776" cy="840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945" y="74352"/>
            <a:ext cx="3292764" cy="84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06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4215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Deux tiers de l’offre de MRPA/MRS est privé.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27371" y="6488668"/>
            <a:ext cx="5464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GGC-CCC;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Communauté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flamande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-homes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Proportion de lit</a:t>
            </a:r>
            <a:r>
              <a:rPr lang="fr-BE" sz="2800" dirty="0" smtClean="0">
                <a:solidFill>
                  <a:srgbClr val="82909D"/>
                </a:solidFill>
                <a:latin typeface="Calibri" panose="020F0502020204030204"/>
              </a:rPr>
              <a:t>s par statut</a:t>
            </a: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, juin 2016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844209" y="2082680"/>
          <a:ext cx="7299790" cy="3308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9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9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9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9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99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128"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>
                          <a:effectLst/>
                        </a:rPr>
                        <a:t> </a:t>
                      </a:r>
                      <a:endParaRPr lang="nl-B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</a:t>
                      </a:r>
                      <a:r>
                        <a:rPr lang="nl-BE" sz="20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apacité</a:t>
                      </a:r>
                      <a:r>
                        <a:rPr lang="nl-BE" sz="2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nl-BE" sz="20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agréée</a:t>
                      </a:r>
                      <a: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totale MRPA/MRS</a:t>
                      </a:r>
                      <a:endParaRPr lang="nl-BE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384"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>
                          <a:effectLst/>
                        </a:rPr>
                        <a:t> </a:t>
                      </a:r>
                      <a:endParaRPr lang="nl-B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CPAS</a:t>
                      </a:r>
                      <a:endParaRPr lang="nl-BE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ASBL</a:t>
                      </a:r>
                      <a:endParaRPr lang="nl-BE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privé-</a:t>
                      </a:r>
                      <a:b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nl-BE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commercial</a:t>
                      </a:r>
                      <a:endParaRPr lang="nl-BE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nl-BE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696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38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nl-BE" sz="2000" u="none" strike="noStrike" dirty="0" err="1" smtClean="0">
                          <a:effectLst/>
                        </a:rPr>
                        <a:t>Région</a:t>
                      </a:r>
                      <a:r>
                        <a:rPr lang="nl-BE" sz="2000" u="none" strike="noStrike" dirty="0" smtClean="0">
                          <a:effectLst/>
                        </a:rPr>
                        <a:t> </a:t>
                      </a:r>
                      <a:r>
                        <a:rPr lang="nl-BE" sz="2000" u="none" strike="noStrike" dirty="0" err="1">
                          <a:effectLst/>
                        </a:rPr>
                        <a:t>bruxelloise</a:t>
                      </a:r>
                      <a:endParaRPr lang="nl-B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u="none" strike="noStrike" dirty="0" smtClean="0">
                          <a:effectLst/>
                        </a:rPr>
                        <a:t>3.217</a:t>
                      </a:r>
                      <a:endParaRPr lang="nl-B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u="none" strike="noStrike" dirty="0" smtClean="0">
                          <a:effectLst/>
                        </a:rPr>
                        <a:t>1.991</a:t>
                      </a:r>
                      <a:endParaRPr lang="nl-B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u="none" strike="noStrike" dirty="0" smtClean="0">
                          <a:effectLst/>
                        </a:rPr>
                        <a:t>11.044</a:t>
                      </a:r>
                      <a:endParaRPr lang="nl-B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BE" sz="2000" u="none" strike="noStrike" dirty="0" smtClean="0">
                          <a:effectLst/>
                        </a:rPr>
                        <a:t>16.252</a:t>
                      </a:r>
                      <a:endParaRPr lang="nl-B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128">
                <a:tc vMerge="1">
                  <a:txBody>
                    <a:bodyPr/>
                    <a:lstStyle/>
                    <a:p>
                      <a:pPr algn="l" fontAlgn="b"/>
                      <a:endParaRPr lang="nl-B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i="1" u="none" strike="noStrike" dirty="0" smtClean="0">
                          <a:effectLst/>
                        </a:rPr>
                        <a:t>20 %</a:t>
                      </a:r>
                      <a:endParaRPr lang="nl-BE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i="1" u="none" strike="noStrike" dirty="0" smtClean="0">
                          <a:effectLst/>
                        </a:rPr>
                        <a:t>12 %</a:t>
                      </a:r>
                      <a:endParaRPr lang="nl-BE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i="1" u="none" strike="noStrike" dirty="0" smtClean="0">
                          <a:effectLst/>
                        </a:rPr>
                        <a:t>68 %</a:t>
                      </a:r>
                      <a:endParaRPr lang="nl-BE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2000" i="1" u="none" strike="noStrike" dirty="0" smtClean="0">
                          <a:effectLst/>
                        </a:rPr>
                        <a:t>100 %</a:t>
                      </a:r>
                      <a:endParaRPr lang="nl-BE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67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xtBox 3"/>
          <p:cNvSpPr txBox="1"/>
          <p:nvPr/>
        </p:nvSpPr>
        <p:spPr>
          <a:xfrm>
            <a:off x="0" y="-4215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err="1" smtClean="0">
                <a:solidFill>
                  <a:schemeClr val="bg1"/>
                </a:solidFill>
              </a:rPr>
              <a:t>Caractéristiques</a:t>
            </a:r>
            <a:r>
              <a:rPr lang="nl-BE" sz="2800" dirty="0" smtClean="0">
                <a:solidFill>
                  <a:schemeClr val="bg1"/>
                </a:solidFill>
              </a:rPr>
              <a:t> de </a:t>
            </a:r>
            <a:r>
              <a:rPr lang="nl-BE" sz="2800" dirty="0" err="1" smtClean="0">
                <a:solidFill>
                  <a:schemeClr val="bg1"/>
                </a:solidFill>
              </a:rPr>
              <a:t>l’offre</a:t>
            </a:r>
            <a:r>
              <a:rPr lang="nl-BE" sz="2800" dirty="0" smtClean="0">
                <a:solidFill>
                  <a:schemeClr val="bg1"/>
                </a:solidFill>
              </a:rPr>
              <a:t> </a:t>
            </a:r>
            <a:r>
              <a:rPr lang="nl-BE" sz="2800" dirty="0" err="1" smtClean="0">
                <a:solidFill>
                  <a:schemeClr val="bg1"/>
                </a:solidFill>
              </a:rPr>
              <a:t>résidentielle</a:t>
            </a:r>
            <a:endParaRPr lang="nl-BE" sz="2800" dirty="0" smtClean="0">
              <a:solidFill>
                <a:schemeClr val="bg1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1138844" y="1197033"/>
            <a:ext cx="101415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3200" dirty="0" smtClean="0"/>
              <a:t>En 2016 la </a:t>
            </a:r>
            <a:r>
              <a:rPr lang="nl-BE" sz="3200" dirty="0" err="1" smtClean="0"/>
              <a:t>Région</a:t>
            </a:r>
            <a:r>
              <a:rPr lang="nl-BE" sz="3200" dirty="0" smtClean="0"/>
              <a:t> </a:t>
            </a:r>
            <a:r>
              <a:rPr lang="nl-BE" sz="3200" dirty="0" err="1" smtClean="0"/>
              <a:t>bruxelloise</a:t>
            </a:r>
            <a:r>
              <a:rPr lang="nl-BE" sz="3200" dirty="0" smtClean="0"/>
              <a:t> </a:t>
            </a:r>
            <a:r>
              <a:rPr lang="nl-BE" sz="3200" dirty="0" err="1" smtClean="0"/>
              <a:t>comptabilisait</a:t>
            </a:r>
            <a:r>
              <a:rPr lang="nl-BE" sz="3200" dirty="0" smtClean="0"/>
              <a:t> 15 995 </a:t>
            </a:r>
            <a:r>
              <a:rPr lang="nl-BE" sz="3200" dirty="0" err="1" smtClean="0"/>
              <a:t>lits</a:t>
            </a:r>
            <a:r>
              <a:rPr lang="nl-BE" sz="3200" dirty="0" smtClean="0"/>
              <a:t> MRPA/MRS </a:t>
            </a:r>
            <a:r>
              <a:rPr lang="nl-BE" sz="3200" dirty="0" err="1" smtClean="0"/>
              <a:t>agréés</a:t>
            </a:r>
            <a:r>
              <a:rPr lang="nl-BE" sz="32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3200" dirty="0" err="1" smtClean="0"/>
              <a:t>Près</a:t>
            </a:r>
            <a:r>
              <a:rPr lang="nl-BE" sz="3200" dirty="0" smtClean="0"/>
              <a:t> de deux </a:t>
            </a:r>
            <a:r>
              <a:rPr lang="nl-BE" sz="3200" dirty="0" err="1" smtClean="0"/>
              <a:t>sur</a:t>
            </a:r>
            <a:r>
              <a:rPr lang="nl-BE" sz="3200" dirty="0" smtClean="0"/>
              <a:t> </a:t>
            </a:r>
            <a:r>
              <a:rPr lang="nl-BE" sz="3200" dirty="0" err="1" smtClean="0"/>
              <a:t>trois</a:t>
            </a:r>
            <a:r>
              <a:rPr lang="nl-BE" sz="3200" dirty="0" smtClean="0"/>
              <a:t> </a:t>
            </a:r>
            <a:r>
              <a:rPr lang="nl-BE" sz="3200" dirty="0" err="1" smtClean="0"/>
              <a:t>sont</a:t>
            </a:r>
            <a:r>
              <a:rPr lang="nl-BE" sz="3200" dirty="0" smtClean="0"/>
              <a:t> </a:t>
            </a:r>
            <a:r>
              <a:rPr lang="nl-BE" sz="3200" dirty="0" err="1" smtClean="0"/>
              <a:t>gérés</a:t>
            </a:r>
            <a:r>
              <a:rPr lang="nl-BE" sz="3200" dirty="0" smtClean="0"/>
              <a:t> par </a:t>
            </a:r>
            <a:r>
              <a:rPr lang="nl-BE" sz="3200" dirty="0" err="1" smtClean="0"/>
              <a:t>le</a:t>
            </a:r>
            <a:r>
              <a:rPr lang="nl-BE" sz="3200" dirty="0" smtClean="0"/>
              <a:t> </a:t>
            </a:r>
            <a:r>
              <a:rPr lang="nl-BE" sz="3200" dirty="0" err="1" smtClean="0"/>
              <a:t>secteur</a:t>
            </a:r>
            <a:r>
              <a:rPr lang="nl-BE" sz="3200" dirty="0" smtClean="0"/>
              <a:t> commercial.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3200" dirty="0" smtClean="0"/>
              <a:t>Les </a:t>
            </a:r>
            <a:r>
              <a:rPr lang="nl-BE" sz="3200" dirty="0" err="1" smtClean="0"/>
              <a:t>Bruxellois</a:t>
            </a:r>
            <a:r>
              <a:rPr lang="nl-BE" sz="3200" dirty="0" smtClean="0"/>
              <a:t> </a:t>
            </a:r>
            <a:r>
              <a:rPr lang="nl-BE" sz="3200" dirty="0" err="1" smtClean="0"/>
              <a:t>âgés</a:t>
            </a:r>
            <a:r>
              <a:rPr lang="nl-BE" sz="3200" dirty="0" smtClean="0"/>
              <a:t> </a:t>
            </a:r>
            <a:r>
              <a:rPr lang="nl-BE" sz="3200" dirty="0" err="1" smtClean="0"/>
              <a:t>vivent</a:t>
            </a:r>
            <a:r>
              <a:rPr lang="nl-BE" sz="3200" dirty="0" smtClean="0"/>
              <a:t> en moyenne plus </a:t>
            </a:r>
            <a:r>
              <a:rPr lang="nl-BE" sz="3200" dirty="0" err="1" smtClean="0"/>
              <a:t>souvent</a:t>
            </a:r>
            <a:r>
              <a:rPr lang="nl-BE" sz="3200" dirty="0" smtClean="0"/>
              <a:t> en </a:t>
            </a:r>
            <a:r>
              <a:rPr lang="nl-BE" sz="3200" dirty="0" err="1" smtClean="0"/>
              <a:t>institution</a:t>
            </a:r>
            <a:r>
              <a:rPr lang="nl-BE" sz="3200" dirty="0" smtClean="0"/>
              <a:t> que dans les </a:t>
            </a:r>
            <a:r>
              <a:rPr lang="nl-BE" sz="3200" dirty="0" err="1" smtClean="0"/>
              <a:t>autres</a:t>
            </a:r>
            <a:r>
              <a:rPr lang="nl-BE" sz="3200" dirty="0" smtClean="0"/>
              <a:t> </a:t>
            </a:r>
            <a:r>
              <a:rPr lang="nl-BE" sz="3200" dirty="0" err="1" smtClean="0"/>
              <a:t>régions</a:t>
            </a:r>
            <a:r>
              <a:rPr lang="nl-BE" sz="3200" dirty="0" smtClean="0"/>
              <a:t>. </a:t>
            </a:r>
            <a:endParaRPr lang="nl-BE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3200" dirty="0"/>
          </a:p>
          <a:p>
            <a:endParaRPr lang="nl-BE" sz="3200" dirty="0" smtClean="0"/>
          </a:p>
          <a:p>
            <a:pPr lvl="1"/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96067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xtBox 3"/>
          <p:cNvSpPr txBox="1"/>
          <p:nvPr/>
        </p:nvSpPr>
        <p:spPr>
          <a:xfrm>
            <a:off x="0" y="-4215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err="1" smtClean="0">
                <a:solidFill>
                  <a:schemeClr val="bg1"/>
                </a:solidFill>
              </a:rPr>
              <a:t>Résidents</a:t>
            </a:r>
            <a:r>
              <a:rPr lang="nl-BE" sz="2800" dirty="0" smtClean="0">
                <a:solidFill>
                  <a:schemeClr val="bg1"/>
                </a:solidFill>
              </a:rPr>
              <a:t> O et A?</a:t>
            </a:r>
            <a:endParaRPr lang="nl-BE" sz="2800" dirty="0" smtClean="0">
              <a:solidFill>
                <a:schemeClr val="bg1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1138844" y="1197033"/>
            <a:ext cx="1014152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Echelle de </a:t>
            </a:r>
            <a:r>
              <a:rPr lang="fr-FR" sz="3200" b="1" dirty="0" smtClean="0"/>
              <a:t>Katz</a:t>
            </a:r>
          </a:p>
          <a:p>
            <a:endParaRPr lang="fr-BE" sz="3200" dirty="0"/>
          </a:p>
          <a:p>
            <a:r>
              <a:rPr lang="fr-FR" sz="3200" u="sng" dirty="0"/>
              <a:t>Cat O : </a:t>
            </a:r>
          </a:p>
          <a:p>
            <a:r>
              <a:rPr lang="fr-FR" sz="3200" dirty="0"/>
              <a:t>Bénéficiaires totalement indépendants physiquement et </a:t>
            </a:r>
            <a:r>
              <a:rPr lang="fr-FR" sz="3200" dirty="0" smtClean="0"/>
              <a:t>psychiquement</a:t>
            </a:r>
          </a:p>
          <a:p>
            <a:endParaRPr lang="fr-BE" sz="3200" dirty="0"/>
          </a:p>
          <a:p>
            <a:r>
              <a:rPr lang="fr-FR" sz="3200" u="sng" dirty="0"/>
              <a:t>Cat A :  </a:t>
            </a:r>
          </a:p>
          <a:p>
            <a:r>
              <a:rPr lang="fr-FR" sz="3200" dirty="0"/>
              <a:t>Bénéficiaires dépendants pour se laver et/ou s’habiller, ou</a:t>
            </a:r>
            <a:r>
              <a:rPr lang="fr-BE" sz="3200" dirty="0"/>
              <a:t> </a:t>
            </a:r>
          </a:p>
          <a:p>
            <a:r>
              <a:rPr lang="fr-FR" sz="3200" dirty="0"/>
              <a:t>Bénéficiaires entièrement indépendants physiquement mais désorientés dans le temps et l’espace</a:t>
            </a:r>
            <a:endParaRPr lang="fr-BE" sz="3200" dirty="0"/>
          </a:p>
          <a:p>
            <a:endParaRPr lang="nl-BE" sz="3200" dirty="0" smtClean="0"/>
          </a:p>
          <a:p>
            <a:pPr lvl="1"/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422848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567" y="-4215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d’un tiers des résidents des maisons de repos présentent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une “dépendance légère”.</a:t>
            </a:r>
            <a:endParaRPr kumimoji="0" lang="fr-BE" sz="2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nl-B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AIM-IMA 2014 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Proportion de résidents</a:t>
            </a:r>
            <a:r>
              <a:rPr lang="fr-BE" sz="2800" dirty="0" smtClean="0">
                <a:solidFill>
                  <a:srgbClr val="82909D"/>
                </a:solidFill>
                <a:latin typeface="Calibri" panose="020F0502020204030204"/>
              </a:rPr>
              <a:t> </a:t>
            </a:r>
            <a:r>
              <a:rPr kumimoji="0" lang="fr-BE" sz="2800" b="0" i="0" u="none" strike="noStrike" kern="1200" cap="none" spc="0" normalizeH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présentant une dépendance légère (profils O ou A) en MRPA/MRS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/>
          </p:nvPr>
        </p:nvGraphicFramePr>
        <p:xfrm>
          <a:off x="2237679" y="1856678"/>
          <a:ext cx="6203794" cy="426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46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9398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400" dirty="0" smtClean="0">
                <a:solidFill>
                  <a:prstClr val="white"/>
                </a:solidFill>
                <a:latin typeface="Calibri" panose="020F0502020204030204"/>
              </a:rPr>
              <a:t>Tendance à la baisse du nombre de résidents des maisons de repos présentant une dépendance légère</a:t>
            </a:r>
            <a:endParaRPr kumimoji="0" lang="fr-BE" sz="2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Evolution du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nombre de résidents des MRPA/MRS présentant une dépendance légère (profils O ou A)</a:t>
            </a: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2828692" y="2235818"/>
          <a:ext cx="6404517" cy="3964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763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2893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400" dirty="0" smtClean="0">
                <a:solidFill>
                  <a:prstClr val="white"/>
                </a:solidFill>
                <a:latin typeface="Calibri" panose="020F0502020204030204"/>
              </a:rPr>
              <a:t>Principalement une surreprésentation dans les maisons de repos des “CPAS”</a:t>
            </a:r>
            <a:endParaRPr kumimoji="0" lang="fr-BE" sz="2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86247" y="1251087"/>
            <a:ext cx="73671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6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Proportion O/A</a:t>
            </a:r>
            <a:r>
              <a:rPr kumimoji="0" lang="fr-BE" sz="2600" b="0" i="0" u="none" strike="noStrike" kern="1200" cap="none" spc="0" normalizeH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dans les maisons de repos par statut</a:t>
            </a:r>
            <a:endParaRPr kumimoji="0" lang="fr-BE" sz="26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562216"/>
              </p:ext>
            </p:extLst>
          </p:nvPr>
        </p:nvGraphicFramePr>
        <p:xfrm>
          <a:off x="2951583" y="1870787"/>
          <a:ext cx="5809861" cy="4082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237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Proportion</a:t>
            </a:r>
            <a:r>
              <a:rPr kumimoji="0" lang="fr-BE" sz="2800" b="0" i="0" u="none" strike="noStrike" kern="1200" cap="none" spc="0" normalizeH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 de personnes ayant droit à </a:t>
            </a:r>
            <a:r>
              <a:rPr lang="fr-BE" sz="2800" dirty="0" smtClean="0">
                <a:solidFill>
                  <a:srgbClr val="82909D"/>
                </a:solidFill>
                <a:latin typeface="Calibri" panose="020F0502020204030204"/>
              </a:rPr>
              <a:t>l’intervention majorée pour les Soins de Santé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3418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Une</a:t>
            </a:r>
            <a:r>
              <a:rPr lang="fr-BE" sz="2400" dirty="0" smtClean="0">
                <a:solidFill>
                  <a:prstClr val="white"/>
                </a:solidFill>
                <a:latin typeface="Calibri" panose="020F0502020204030204"/>
              </a:rPr>
              <a:t> grande part de résidents O/A ayant un revenu limité doivent être institutionnalisés, surtout parmi les résidents O/A de moins de 80 ans</a:t>
            </a:r>
            <a:endParaRPr kumimoji="0" lang="fr-B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2862146" y="2030544"/>
          <a:ext cx="7285464" cy="4458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1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Proportion de personnes ayant </a:t>
            </a:r>
            <a:r>
              <a:rPr lang="fr-BE" sz="2800" dirty="0" smtClean="0">
                <a:solidFill>
                  <a:srgbClr val="82909D"/>
                </a:solidFill>
              </a:rPr>
              <a:t>des revenus garantis pour personnes âgées</a:t>
            </a: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3418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BE" sz="2800" dirty="0">
                <a:solidFill>
                  <a:prstClr val="white"/>
                </a:solidFill>
              </a:rPr>
              <a:t>Une grande proportion de résidents O/A ayant un revenu limité doivent être institutionnalisés, surtout parmi les résidents O/A de moins de 80 ans</a:t>
            </a: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/>
          </p:nvPr>
        </p:nvGraphicFramePr>
        <p:xfrm>
          <a:off x="2460702" y="1745165"/>
          <a:ext cx="6973229" cy="4644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902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4955"/>
            <a:ext cx="1219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7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Proportion de</a:t>
            </a:r>
            <a:r>
              <a:rPr kumimoji="0" lang="fr-BE" sz="2700" b="0" i="0" u="none" strike="noStrike" kern="1200" cap="none" spc="0" normalizeH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personnes ayant été hospitalisées au moins 6 fois durant deux années</a:t>
            </a:r>
            <a:endParaRPr kumimoji="0" lang="fr-BE" sz="27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7732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“jeunes” résidents O/A sont se font davantage hospitaliser à répétition.</a:t>
            </a:r>
            <a:endParaRPr kumimoji="0" lang="fr-BE" sz="2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2494156" y="1756316"/>
          <a:ext cx="6739054" cy="4732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899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0701" y="6488668"/>
            <a:ext cx="659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AIM-IMA 2014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68144"/>
            <a:ext cx="1219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700" dirty="0" smtClean="0">
                <a:solidFill>
                  <a:srgbClr val="82909D"/>
                </a:solidFill>
                <a:latin typeface="Calibri" panose="020F0502020204030204"/>
              </a:rPr>
              <a:t>Proportion de personnes ayant été hospitalisées au moins 120 jours durant 2 années</a:t>
            </a:r>
            <a:endParaRPr kumimoji="0" lang="fr-BE" sz="27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4215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BE" sz="2800" dirty="0">
                <a:solidFill>
                  <a:prstClr val="white"/>
                </a:solidFill>
              </a:rPr>
              <a:t>Les “jeunes” résidents O/A </a:t>
            </a:r>
            <a:r>
              <a:rPr lang="fr-BE" sz="2800" dirty="0" smtClean="0">
                <a:solidFill>
                  <a:prstClr val="white"/>
                </a:solidFill>
              </a:rPr>
              <a:t>font plus souvent l’objet d’une hospitalisation de longue durée.</a:t>
            </a:r>
            <a:endParaRPr lang="fr-BE" sz="2400" dirty="0">
              <a:solidFill>
                <a:prstClr val="white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2728331" y="1789770"/>
          <a:ext cx="6594088" cy="4599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305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75" y="0"/>
            <a:ext cx="12201075" cy="699135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2585258" y="651661"/>
            <a:ext cx="93518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dirty="0" smtClean="0">
                <a:solidFill>
                  <a:schemeClr val="bg1"/>
                </a:solidFill>
              </a:rPr>
              <a:t>1. Caractéristiques démographiques et socioéconomiques des personnes âgées à Bruxelles</a:t>
            </a:r>
          </a:p>
          <a:p>
            <a:endParaRPr lang="fr-BE" sz="4000" dirty="0" smtClean="0">
              <a:solidFill>
                <a:schemeClr val="bg1"/>
              </a:solidFill>
            </a:endParaRPr>
          </a:p>
          <a:p>
            <a:r>
              <a:rPr lang="fr-BE" sz="4000" dirty="0" smtClean="0">
                <a:solidFill>
                  <a:schemeClr val="bg1"/>
                </a:solidFill>
              </a:rPr>
              <a:t>2. Maisons de repos, maisons de repos et de soins : offre et cartographie.</a:t>
            </a:r>
          </a:p>
          <a:p>
            <a:endParaRPr lang="fr-BE" sz="4000" dirty="0" smtClean="0">
              <a:solidFill>
                <a:schemeClr val="bg1"/>
              </a:solidFill>
            </a:endParaRPr>
          </a:p>
          <a:p>
            <a:r>
              <a:rPr lang="fr-BE" sz="4000" dirty="0" smtClean="0">
                <a:solidFill>
                  <a:schemeClr val="bg1"/>
                </a:solidFill>
              </a:rPr>
              <a:t>3. Résidents au profil O/A des maisons de repos : qui sont-ils?</a:t>
            </a:r>
            <a:endParaRPr lang="fr-BE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50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4215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800" dirty="0" smtClean="0">
                <a:solidFill>
                  <a:prstClr val="white"/>
                </a:solidFill>
                <a:latin typeface="Calibri" panose="020F0502020204030204"/>
              </a:rPr>
              <a:t>Tous les</a:t>
            </a: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indicateurs (même si parfois faibles pourcentages) vont dans le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même sens:</a:t>
            </a: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BE" sz="2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30244" y="1494263"/>
            <a:ext cx="859759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0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résidents O/A sont davantage</a:t>
            </a:r>
            <a:r>
              <a:rPr kumimoji="0" lang="fr-BE" sz="3000" b="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défavorisés</a:t>
            </a:r>
            <a:endParaRPr kumimoji="0" lang="fr-BE" sz="30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0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Proportionnellement,</a:t>
            </a:r>
            <a:r>
              <a:rPr kumimoji="0" lang="fr-BE" sz="3000" b="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il y a plus de résidents O/A dans les maisons de repos des CPAS (86 %)</a:t>
            </a:r>
            <a:endParaRPr kumimoji="0" lang="fr-BE" sz="30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0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résidents O/A bénéficient plus souvent de soins</a:t>
            </a:r>
            <a:r>
              <a:rPr kumimoji="0" lang="fr-BE" sz="3000" b="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santé</a:t>
            </a:r>
            <a:endParaRPr kumimoji="0" lang="fr-BE" sz="30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BE" sz="3000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fr-BE" sz="30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caractéristiques se retrouvent surtout chez les 65-79 ans</a:t>
            </a:r>
            <a:endParaRPr kumimoji="0" lang="fr-BE" sz="30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40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75" y="0"/>
            <a:ext cx="12201075" cy="69913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85996" y="0"/>
            <a:ext cx="861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80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d’info: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40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0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www.observatbru.be</a:t>
            </a:r>
            <a:endParaRPr kumimoji="0" lang="fr-BE" sz="40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40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0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Notes de l’Observatoire n°3: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0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</a:t>
            </a:r>
            <a:r>
              <a:rPr kumimoji="0" lang="fr-BE" sz="40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personnes âgées et les maisons de repos et de soins en Région bruxelloise</a:t>
            </a:r>
            <a:endParaRPr kumimoji="0" lang="fr-BE" sz="40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4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37139"/>
            <a:ext cx="1219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La Région </a:t>
            </a:r>
            <a:r>
              <a:rPr lang="fr-BE" sz="2700" dirty="0" smtClean="0">
                <a:solidFill>
                  <a:prstClr val="white"/>
                </a:solidFill>
                <a:latin typeface="Calibri" panose="020F0502020204030204"/>
              </a:rPr>
              <a:t>b</a:t>
            </a:r>
            <a:r>
              <a:rPr kumimoji="0" lang="fr-BE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ruxelloise</a:t>
            </a:r>
            <a:r>
              <a:rPr kumimoji="0" lang="fr-BE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compte au total 156 489 personnes âgées</a:t>
            </a:r>
            <a:r>
              <a:rPr kumimoji="0" lang="fr-BE" sz="27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fr-BE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(65 ans et plus, 2017)</a:t>
            </a:r>
            <a:endParaRPr kumimoji="0" lang="fr-BE" sz="2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67331" y="6550223"/>
            <a:ext cx="5324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SPF Economie –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Belgium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504825" y="981075"/>
            <a:ext cx="11077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6E7F9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Evolution du nombre des 65 ans et plus et perspectives, Région bruxelloise 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6E7F9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Grafie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3653083"/>
              </p:ext>
            </p:extLst>
          </p:nvPr>
        </p:nvGraphicFramePr>
        <p:xfrm>
          <a:off x="1698171" y="1668675"/>
          <a:ext cx="8565502" cy="4881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937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483" y="1272759"/>
            <a:ext cx="7909490" cy="55852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15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Les personnes </a:t>
            </a:r>
            <a:r>
              <a:rPr kumimoji="0" lang="fr-BE" sz="24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âgées</a:t>
            </a:r>
            <a:r>
              <a:rPr kumimoji="0" lang="fr-B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vivent principalement</a:t>
            </a:r>
            <a:r>
              <a:rPr kumimoji="0" lang="fr-BE" sz="24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dans la “deuxième couronne”, mais également dans certains quartiers densément peuplés du centre, Saint-Josse</a:t>
            </a:r>
            <a:r>
              <a:rPr lang="fr-BE" sz="2400" dirty="0" smtClean="0">
                <a:solidFill>
                  <a:prstClr val="white"/>
                </a:solidFill>
                <a:latin typeface="Calibri" panose="020F0502020204030204"/>
              </a:rPr>
              <a:t>-</a:t>
            </a:r>
            <a:r>
              <a:rPr lang="fr-BE" sz="2400" dirty="0" err="1" smtClean="0">
                <a:solidFill>
                  <a:prstClr val="white"/>
                </a:solidFill>
                <a:latin typeface="Calibri" panose="020F0502020204030204"/>
              </a:rPr>
              <a:t>ten-Noode</a:t>
            </a:r>
            <a:r>
              <a:rPr lang="fr-BE" sz="2400" dirty="0" smtClean="0">
                <a:solidFill>
                  <a:prstClr val="white"/>
                </a:solidFill>
                <a:latin typeface="Calibri" panose="020F0502020204030204"/>
              </a:rPr>
              <a:t> et Saint-Gilles</a:t>
            </a:r>
            <a:endParaRPr kumimoji="0" lang="fr-B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7408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Densité (hab./km²) 75 ans et plus, 2013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2601884" y="6591993"/>
            <a:ext cx="5436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/>
              <a:t>Source: BISA; </a:t>
            </a:r>
            <a:r>
              <a:rPr lang="nl-BE" sz="1200" dirty="0" err="1" smtClean="0"/>
              <a:t>Cartographie</a:t>
            </a:r>
            <a:r>
              <a:rPr lang="nl-BE" sz="1200" dirty="0" smtClean="0"/>
              <a:t>: </a:t>
            </a:r>
            <a:r>
              <a:rPr lang="nl-BE" sz="1200" dirty="0" err="1" smtClean="0"/>
              <a:t>Observatoire</a:t>
            </a:r>
            <a:r>
              <a:rPr lang="nl-BE" sz="1200" dirty="0" smtClean="0"/>
              <a:t> de la santé et du </a:t>
            </a:r>
            <a:r>
              <a:rPr lang="nl-BE" sz="1200" dirty="0" err="1" smtClean="0"/>
              <a:t>Social</a:t>
            </a:r>
            <a:endParaRPr lang="nl-BE" sz="1200" dirty="0"/>
          </a:p>
        </p:txBody>
      </p:sp>
    </p:spTree>
    <p:extLst>
      <p:ext uri="{BB962C8B-B14F-4D97-AF65-F5344CB8AC3E}">
        <p14:creationId xmlns:p14="http://schemas.microsoft.com/office/powerpoint/2010/main" val="164539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230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Pauvreté en Région bruxelloise: proportion élevée et croissante de personnes âgées en difficultés financières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851" y="6550223"/>
            <a:ext cx="9201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SPF Economie –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Belgium, Service</a:t>
            </a:r>
            <a:r>
              <a:rPr kumimoji="0" lang="nl-B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l-BE" sz="1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fédéral</a:t>
            </a:r>
            <a:r>
              <a:rPr kumimoji="0" lang="nl-B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des Pensions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SPF </a:t>
            </a:r>
            <a:r>
              <a:rPr kumimoji="0" lang="nl-BE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Sécurité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sociale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77632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des 65 ans et plus bénéficiant d’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allocation </a:t>
            </a:r>
            <a:r>
              <a:rPr lang="fr-BE" sz="2800" dirty="0" smtClean="0">
                <a:solidFill>
                  <a:srgbClr val="82909D"/>
                </a:solidFill>
                <a:latin typeface="Calibri" panose="020F0502020204030204"/>
              </a:rPr>
              <a:t>pour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personnes handicapées ou bénéficiant des revenus garantis pour personnes âgées, Région bruxelloise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780107" y="4208478"/>
            <a:ext cx="3013788" cy="2031651"/>
            <a:chOff x="8780107" y="4208478"/>
            <a:chExt cx="3013788" cy="2031651"/>
          </a:xfrm>
        </p:grpSpPr>
        <p:sp>
          <p:nvSpPr>
            <p:cNvPr id="11" name="Rectangle 10"/>
            <p:cNvSpPr/>
            <p:nvPr/>
          </p:nvSpPr>
          <p:spPr>
            <a:xfrm flipV="1">
              <a:off x="8780107" y="4208478"/>
              <a:ext cx="3013788" cy="2031651"/>
            </a:xfrm>
            <a:prstGeom prst="rect">
              <a:avLst/>
            </a:prstGeom>
            <a:solidFill>
              <a:srgbClr val="8290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B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867815" y="4406856"/>
              <a:ext cx="292608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2800" b="0" i="0" u="none" strike="noStrike" kern="1200" cap="none" spc="0" normalizeH="0" baseline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30,2 % ont droit à l’intervention majorée</a:t>
              </a:r>
              <a:endParaRPr kumimoji="0" lang="fr-BE" sz="28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0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490964"/>
              </p:ext>
            </p:extLst>
          </p:nvPr>
        </p:nvGraphicFramePr>
        <p:xfrm>
          <a:off x="99753" y="2031739"/>
          <a:ext cx="9659390" cy="4139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540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982" y="1339242"/>
            <a:ext cx="7909490" cy="55852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1684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Quatre</a:t>
            </a:r>
            <a:r>
              <a:rPr kumimoji="0" lang="fr-BE" sz="28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personnes âgées sur dix sont locataires de leur logement, mais les proportions varient selon la commune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07763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Proportion des 65 ans et plus vivant dans un logement en location, 2011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601884" y="6591993"/>
            <a:ext cx="5436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 smtClean="0"/>
              <a:t>Source: </a:t>
            </a:r>
            <a:r>
              <a:rPr lang="nl-BE" sz="1200" dirty="0" err="1" smtClean="0"/>
              <a:t>Statbel</a:t>
            </a:r>
            <a:r>
              <a:rPr lang="nl-BE" sz="1200" dirty="0" smtClean="0"/>
              <a:t> – Census 2011; </a:t>
            </a:r>
            <a:r>
              <a:rPr lang="nl-BE" sz="1200" dirty="0" err="1" smtClean="0"/>
              <a:t>Cartographie</a:t>
            </a:r>
            <a:r>
              <a:rPr lang="nl-BE" sz="1200" dirty="0" smtClean="0"/>
              <a:t>: </a:t>
            </a:r>
            <a:r>
              <a:rPr lang="nl-BE" sz="1200" dirty="0" err="1" smtClean="0"/>
              <a:t>Observatoire</a:t>
            </a:r>
            <a:r>
              <a:rPr lang="nl-BE" sz="1200" dirty="0" smtClean="0"/>
              <a:t> de la santé et du </a:t>
            </a:r>
            <a:r>
              <a:rPr lang="nl-BE" sz="1200" dirty="0" err="1" smtClean="0"/>
              <a:t>Social</a:t>
            </a:r>
            <a:endParaRPr lang="nl-BE" sz="1200" dirty="0"/>
          </a:p>
        </p:txBody>
      </p:sp>
    </p:spTree>
    <p:extLst>
      <p:ext uri="{BB962C8B-B14F-4D97-AF65-F5344CB8AC3E}">
        <p14:creationId xmlns:p14="http://schemas.microsoft.com/office/powerpoint/2010/main" val="190560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2419"/>
            <a:ext cx="12192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BE" sz="2700" dirty="0" smtClean="0">
                <a:solidFill>
                  <a:prstClr val="white"/>
                </a:solidFill>
              </a:rPr>
              <a:t>Un contexte </a:t>
            </a:r>
            <a:r>
              <a:rPr lang="fr-BE" sz="2700" dirty="0" err="1" smtClean="0">
                <a:solidFill>
                  <a:prstClr val="white"/>
                </a:solidFill>
              </a:rPr>
              <a:t>socio-démographique</a:t>
            </a:r>
            <a:r>
              <a:rPr lang="fr-BE" sz="2700" dirty="0" smtClean="0">
                <a:solidFill>
                  <a:prstClr val="white"/>
                </a:solidFill>
              </a:rPr>
              <a:t> spécifique en Région bruxelloise</a:t>
            </a:r>
            <a:endParaRPr lang="fr-BE" sz="2700" dirty="0">
              <a:solidFill>
                <a:prstClr val="white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548640" y="1197033"/>
            <a:ext cx="112055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2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Légère augmentation du nombre de personnes âgées durant les dix</a:t>
            </a:r>
            <a:r>
              <a:rPr kumimoji="0" lang="fr-BE" sz="3200" b="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dernières années</a:t>
            </a:r>
            <a:endParaRPr kumimoji="0" lang="fr-BE" sz="32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BE" sz="3200" dirty="0">
                <a:solidFill>
                  <a:prstClr val="black"/>
                </a:solidFill>
                <a:latin typeface="Calibri" panose="020F0502020204030204"/>
              </a:rPr>
              <a:t>F</a:t>
            </a:r>
            <a:r>
              <a:rPr kumimoji="0" lang="fr-BE" sz="3200" b="0" i="0" u="none" strike="noStrike" kern="1200" cap="none" spc="0" normalizeH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orte augmentation à partir de 2030 selon les prévisions</a:t>
            </a:r>
            <a:endParaRPr kumimoji="0" lang="fr-BE" sz="32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2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Pauvreté </a:t>
            </a:r>
            <a:r>
              <a:rPr kumimoji="0" lang="fr-BE" sz="32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croissante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2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proportion importante vit dans le marché locatif privé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3200" b="0" i="0" u="none" strike="noStrike" kern="120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Inégalités socio-spatiales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fr-BE" sz="3200" dirty="0" err="1">
                <a:solidFill>
                  <a:prstClr val="black"/>
                </a:solidFill>
              </a:rPr>
              <a:t>Multiculturalisation</a:t>
            </a:r>
            <a:r>
              <a:rPr lang="fr-BE" sz="3200" dirty="0">
                <a:solidFill>
                  <a:prstClr val="black"/>
                </a:solidFill>
              </a:rPr>
              <a:t> (nationalités multiples, origines) chez les personnes âgées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32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32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79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3998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3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7,7% des 65 ans et plus habitant la Région bruxelloise résident dans une MRPA/MRS</a:t>
            </a:r>
            <a:r>
              <a:rPr kumimoji="0" lang="fr-BE" sz="2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300" dirty="0" smtClean="0">
                <a:solidFill>
                  <a:prstClr val="white"/>
                </a:solidFill>
                <a:latin typeface="Calibri" panose="020F0502020204030204"/>
              </a:rPr>
              <a:t>Cette proportion est plus élevée à Bruxelles qu’en Flandre ou en Wallonie, pour tous les groupes d’âge</a:t>
            </a:r>
            <a:endParaRPr kumimoji="0" lang="fr-BE" sz="23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1151" y="6283523"/>
            <a:ext cx="6800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* Proportion</a:t>
            </a:r>
            <a:r>
              <a:rPr kumimoji="0" lang="fr-B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de titulaires de l’assurance maladie obligatoire         </a:t>
            </a:r>
            <a:r>
              <a:rPr lang="fr-BE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fr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: Atlas AIM </a:t>
            </a: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07763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dirty="0" smtClean="0">
                <a:ln>
                  <a:noFill/>
                </a:ln>
                <a:solidFill>
                  <a:srgbClr val="82909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Proportion de personnes* dans une MRPA/MRS, 2011</a:t>
            </a:r>
            <a:endParaRPr kumimoji="0" lang="fr-BE" sz="2800" b="0" i="0" u="none" strike="noStrike" kern="1200" cap="none" spc="0" normalizeH="0" baseline="0" dirty="0">
              <a:ln>
                <a:noFill/>
              </a:ln>
              <a:solidFill>
                <a:srgbClr val="82909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5666969"/>
              </p:ext>
            </p:extLst>
          </p:nvPr>
        </p:nvGraphicFramePr>
        <p:xfrm>
          <a:off x="2136710" y="1808689"/>
          <a:ext cx="7651102" cy="4474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824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298" y="869795"/>
            <a:ext cx="8599446" cy="60724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2192000" cy="869795"/>
          </a:xfrm>
          <a:prstGeom prst="rect">
            <a:avLst/>
          </a:prstGeom>
          <a:solidFill>
            <a:srgbClr val="829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4215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Les MRPA/MRS sont réparties dans l’ensemble de la</a:t>
            </a:r>
            <a:r>
              <a:rPr kumimoji="0" lang="fr-BE" sz="2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Région</a:t>
            </a: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, contrairement</a:t>
            </a:r>
            <a:r>
              <a:rPr kumimoji="0" lang="fr-BE" sz="2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aux</a:t>
            </a:r>
            <a:r>
              <a:rPr lang="fr-BE" sz="2800" dirty="0" smtClean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fr-BE" sz="2800" dirty="0">
                <a:solidFill>
                  <a:prstClr val="white"/>
                </a:solidFill>
                <a:latin typeface="Calibri" panose="020F0502020204030204"/>
              </a:rPr>
              <a:t>R</a:t>
            </a:r>
            <a:r>
              <a:rPr kumimoji="0" lang="fr-BE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ésidences</a:t>
            </a:r>
            <a:r>
              <a:rPr kumimoji="0" lang="fr-BE" sz="2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-services</a:t>
            </a:r>
            <a:r>
              <a:rPr kumimoji="0" lang="fr-BE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. Il existe cependant des différences au niveau des quartiers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372858"/>
            <a:ext cx="53340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300" dirty="0" smtClean="0">
                <a:solidFill>
                  <a:prstClr val="black"/>
                </a:solidFill>
                <a:latin typeface="Calibri" panose="020F0502020204030204"/>
              </a:rPr>
              <a:t>Source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: GGC-CCC; </a:t>
            </a:r>
            <a:r>
              <a:rPr kumimoji="0" lang="nl-BE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Communauté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nl-BE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flamande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, </a:t>
            </a:r>
            <a:r>
              <a:rPr kumimoji="0" lang="nl-BE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Infor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-homes; SPF Economie – </a:t>
            </a:r>
            <a:r>
              <a:rPr kumimoji="0" lang="nl-BE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Statistics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Belgium; </a:t>
            </a:r>
            <a:r>
              <a:rPr kumimoji="0" lang="nl-BE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Cartographie</a:t>
            </a:r>
            <a:r>
              <a:rPr lang="nl-BE" sz="1300" dirty="0" smtClean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nl-BE" sz="1300" dirty="0" err="1" smtClean="0">
                <a:solidFill>
                  <a:prstClr val="black"/>
                </a:solidFill>
                <a:latin typeface="Calibri" panose="020F0502020204030204"/>
              </a:rPr>
              <a:t>Observatoire</a:t>
            </a:r>
            <a:r>
              <a:rPr lang="nl-BE" sz="1300" dirty="0" smtClean="0">
                <a:solidFill>
                  <a:prstClr val="black"/>
                </a:solidFill>
                <a:latin typeface="Calibri" panose="020F0502020204030204"/>
              </a:rPr>
              <a:t> de la Santé et du </a:t>
            </a:r>
            <a:r>
              <a:rPr lang="nl-BE" sz="1300" dirty="0" err="1" smtClean="0">
                <a:solidFill>
                  <a:prstClr val="black"/>
                </a:solidFill>
                <a:latin typeface="Calibri" panose="020F0502020204030204"/>
              </a:rPr>
              <a:t>Social</a:t>
            </a:r>
            <a:r>
              <a:rPr lang="nl-BE" sz="13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nl-BE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nl-B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7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86796812ECA4AA2A4571536584923" ma:contentTypeVersion="22" ma:contentTypeDescription="Crée un document." ma:contentTypeScope="" ma:versionID="17be4902de2d8eb6535506b7674188c4">
  <xsd:schema xmlns:xsd="http://www.w3.org/2001/XMLSchema" xmlns:xs="http://www.w3.org/2001/XMLSchema" xmlns:p="http://schemas.microsoft.com/office/2006/metadata/properties" xmlns:ns2="c07eaeae-acac-4b98-8f36-e541d79f93ce" xmlns:ns3="095fbf63-de1b-42aa-bea6-2ca8c546bf0e" xmlns:ns4="c0d523f1-b257-440d-ad91-09c9a6cd684a" targetNamespace="http://schemas.microsoft.com/office/2006/metadata/properties" ma:root="true" ma:fieldsID="5f2eda76ee219264b9c7691716cb6b8d" ns2:_="" ns3:_="" ns4:_="">
    <xsd:import namespace="c07eaeae-acac-4b98-8f36-e541d79f93ce"/>
    <xsd:import namespace="095fbf63-de1b-42aa-bea6-2ca8c546bf0e"/>
    <xsd:import namespace="c0d523f1-b257-440d-ad91-09c9a6cd68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4:TaxCatchAll" minOccurs="0"/>
                <xsd:element ref="ns2:lcf76f155ced4ddcb4097134ff3c332f" minOccurs="0"/>
                <xsd:element ref="ns2:MediaLengthInSeconds" minOccurs="0"/>
                <xsd:element ref="ns2:_Flow_SignoffStatu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eaeae-acac-4b98-8f36-e541d79f93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6" nillable="true" ma:displayName="Tags" ma:internalName="MediaServiceAutoTags" ma:readOnly="true">
      <xsd:simpleType>
        <xsd:restriction base="dms:Text"/>
      </xsd:simpleType>
    </xsd:element>
    <xsd:element name="MediaServiceGenerationTime" ma:index="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18090a2-00d5-4892-8da6-04c7b40683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3" nillable="true" ma:displayName="État de validation" ma:internalName="_x00c9_tat_x0020_de_x0020_validation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fbf63-de1b-42aa-bea6-2ca8c546bf0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d523f1-b257-440d-ad91-09c9a6cd684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e2f1ced-26c3-43bb-82a4-bf90f2ca22a3}" ma:internalName="TaxCatchAll" ma:showField="CatchAllData" ma:web="c0d523f1-b257-440d-ad91-09c9a6cd68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Type de contenu"/>
        <xsd:element ref="dc:title" minOccurs="0" maxOccurs="1" ma:index="3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d523f1-b257-440d-ad91-09c9a6cd684a" xsi:nil="true"/>
    <_Flow_SignoffStatus xmlns="c07eaeae-acac-4b98-8f36-e541d79f93ce" xsi:nil="true"/>
    <lcf76f155ced4ddcb4097134ff3c332f xmlns="c07eaeae-acac-4b98-8f36-e541d79f93c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AD06CA-5445-43F6-BBE6-E62F9ECE7100}"/>
</file>

<file path=customXml/itemProps2.xml><?xml version="1.0" encoding="utf-8"?>
<ds:datastoreItem xmlns:ds="http://schemas.openxmlformats.org/officeDocument/2006/customXml" ds:itemID="{285C8CAE-5306-4778-93C4-C235A243C206}"/>
</file>

<file path=customXml/itemProps3.xml><?xml version="1.0" encoding="utf-8"?>
<ds:datastoreItem xmlns:ds="http://schemas.openxmlformats.org/officeDocument/2006/customXml" ds:itemID="{B34C4923-D1D9-43A9-9355-173051B19B95}"/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872</Words>
  <Application>Microsoft Office PowerPoint</Application>
  <PresentationFormat>Breedbeeld</PresentationFormat>
  <Paragraphs>106</Paragraphs>
  <Slides>21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Dalia Fele</dc:creator>
  <cp:lastModifiedBy>Sarah Luyten</cp:lastModifiedBy>
  <cp:revision>75</cp:revision>
  <dcterms:created xsi:type="dcterms:W3CDTF">2018-04-25T11:48:57Z</dcterms:created>
  <dcterms:modified xsi:type="dcterms:W3CDTF">2018-04-26T13:43:54Z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0x010100D7686796812ECA4AA2A4571536584923</vt:lpwstr>
  </property>
</Properties>
</file>